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8" r:id="rId3"/>
    <p:sldId id="257"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63" r:id="rId19"/>
  </p:sldIdLst>
  <p:sldSz cx="9144000" cy="6858000" type="screen4x3"/>
  <p:notesSz cx="6858000" cy="9144000"/>
  <p:embeddedFontLst>
    <p:embeddedFont>
      <p:font typeface="楷体_GB2312" panose="02010609030101010101" pitchFamily="49" charset="-122"/>
      <p:regular r:id="rId24"/>
    </p:embeddedFont>
    <p:embeddedFont>
      <p:font typeface="微软雅黑" panose="020B0503020204020204" charset="-122"/>
      <p:regular r:id="rId25"/>
    </p:embeddedFont>
    <p:embeddedFont>
      <p:font typeface="楷体" panose="02010609060101010101" charset="-122"/>
      <p:regular r:id="rId26"/>
    </p:embeddedFont>
    <p:embeddedFont>
      <p:font typeface="仿宋" panose="02010609060101010101" charset="-122"/>
      <p:regular r:id="rId27"/>
    </p:embeddedFont>
    <p:embeddedFont>
      <p:font typeface="Calibri" panose="020F0502020204030204" charset="0"/>
      <p:regular r:id="rId28"/>
      <p:bold r:id="rId29"/>
      <p:italic r:id="rId30"/>
      <p:boldItalic r:id="rId31"/>
    </p:embeddedFont>
    <p:embeddedFont>
      <p:font typeface="Calibri Light" panose="020F0302020204030204" charset="0"/>
      <p:regular r:id="rId32"/>
      <p: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杨聪晖" initials="杨聪晖"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C5DC"/>
    <a:srgbClr val="466E8C"/>
    <a:srgbClr val="D0DCEE"/>
    <a:srgbClr val="7BA9CA"/>
    <a:srgbClr val="F2F2F2"/>
    <a:srgbClr val="508EFF"/>
    <a:srgbClr val="BB9F7A"/>
    <a:srgbClr val="649788"/>
    <a:srgbClr val="1F4E79"/>
    <a:srgbClr val="2683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1" autoAdjust="0"/>
    <p:restoredTop sz="91914" autoAdjust="0"/>
  </p:normalViewPr>
  <p:slideViewPr>
    <p:cSldViewPr snapToGrid="0" showGuides="1">
      <p:cViewPr varScale="1">
        <p:scale>
          <a:sx n="100" d="100"/>
          <a:sy n="100" d="100"/>
        </p:scale>
        <p:origin x="1392" y="72"/>
      </p:cViewPr>
      <p:guideLst>
        <p:guide orient="horz" pos="2205"/>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2.xml"/><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13160-C854-4C5D-BE71-81B558B8483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A2FEA-6412-488D-BE65-011F74FA7FE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BA2FEA-6412-488D-BE65-011F74FA7FE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矩形 5"/>
          <p:cNvSpPr/>
          <p:nvPr userDrawn="1"/>
        </p:nvSpPr>
        <p:spPr>
          <a:xfrm>
            <a:off x="-122464" y="5743939"/>
            <a:ext cx="1538459" cy="1455746"/>
          </a:xfrm>
          <a:prstGeom prst="rect">
            <a:avLst/>
          </a:prstGeom>
          <a:blipFill>
            <a:blip r:embed="rId2" cstate="print">
              <a:alphaModFix amt="8000"/>
              <a:lum bright="70000" contrast="-7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5 - 副本"/>
          <p:cNvPicPr>
            <a:picLocks noChangeAspect="1"/>
          </p:cNvPicPr>
          <p:nvPr userDrawn="1"/>
        </p:nvPicPr>
        <p:blipFill>
          <a:blip r:embed="rId3" cstate="print"/>
          <a:stretch>
            <a:fillRect/>
          </a:stretch>
        </p:blipFill>
        <p:spPr>
          <a:xfrm>
            <a:off x="6813550" y="4735195"/>
            <a:ext cx="2674620" cy="25120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7BAD4-E04C-445F-81CE-722F526F02A1}" type="slidenum">
              <a:rPr lang="zh-CN" altLang="en-US" smtClean="0"/>
            </a:fld>
            <a:endParaRPr lang="zh-CN" altLang="en-US"/>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4110C6A-1790-43CC-A551-D863ABA546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10C6A-1790-43CC-A551-D863ABA54688}"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7BAD4-E04C-445F-81CE-722F526F02A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28155;&#21152;&#35821;&#26009;&#24211;.mp4"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2019人教音像社\信息技术\设计图【待补充】\图片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15" y="-61612"/>
            <a:ext cx="9401398" cy="696035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标题 1"/>
          <p:cNvSpPr txBox="1"/>
          <p:nvPr/>
        </p:nvSpPr>
        <p:spPr>
          <a:xfrm>
            <a:off x="324270" y="1159971"/>
            <a:ext cx="6667658"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sym typeface="+mn-ea"/>
              </a:rPr>
              <a:t>活动</a:t>
            </a:r>
            <a:r>
              <a:rPr lang="en-US" altLang="zh-CN" dirty="0">
                <a:sym typeface="+mn-ea"/>
              </a:rPr>
              <a:t>4</a:t>
            </a:r>
            <a:r>
              <a:rPr lang="zh-CN" altLang="en-US" dirty="0">
                <a:sym typeface="+mn-ea"/>
              </a:rPr>
              <a:t>：为“小智”添加新知识库</a:t>
            </a:r>
            <a:endParaRPr lang="zh-CN" altLang="en-US" dirty="0">
              <a:sym typeface="+mn-ea"/>
            </a:endParaRPr>
          </a:p>
        </p:txBody>
      </p:sp>
      <p:sp>
        <p:nvSpPr>
          <p:cNvPr id="12" name="矩形 11"/>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pic>
        <p:nvPicPr>
          <p:cNvPr id="2" name="图片 1">
            <a:hlinkClick r:id="rId1" tooltip="" action="ppaction://hlinkfile"/>
          </p:cNvPr>
          <p:cNvPicPr>
            <a:picLocks noChangeAspect="1"/>
          </p:cNvPicPr>
          <p:nvPr/>
        </p:nvPicPr>
        <p:blipFill>
          <a:blip r:embed="rId2"/>
          <a:stretch>
            <a:fillRect/>
          </a:stretch>
        </p:blipFill>
        <p:spPr>
          <a:xfrm>
            <a:off x="1223010" y="1989455"/>
            <a:ext cx="6398895" cy="3578860"/>
          </a:xfrm>
          <a:prstGeom prst="rect">
            <a:avLst/>
          </a:prstGeom>
        </p:spPr>
      </p:pic>
      <p:sp>
        <p:nvSpPr>
          <p:cNvPr id="4" name="文本框 3"/>
          <p:cNvSpPr txBox="1"/>
          <p:nvPr/>
        </p:nvSpPr>
        <p:spPr>
          <a:xfrm>
            <a:off x="2469515" y="5779135"/>
            <a:ext cx="4034155" cy="398780"/>
          </a:xfrm>
          <a:prstGeom prst="rect">
            <a:avLst/>
          </a:prstGeom>
          <a:noFill/>
        </p:spPr>
        <p:txBody>
          <a:bodyPr wrap="square" rtlCol="0">
            <a:spAutoFit/>
          </a:bodyPr>
          <a:p>
            <a:r>
              <a:rPr lang="zh-CN" altLang="en-US" sz="2000" b="1" dirty="0">
                <a:latin typeface="楷体" panose="02010609060101010101" charset="-122"/>
                <a:ea typeface="楷体_GB2312" panose="02010609030101010101" pitchFamily="49" charset="-122"/>
              </a:rPr>
              <a:t>请在幻灯片播放模式下观看视频</a:t>
            </a:r>
            <a:endParaRPr lang="zh-CN" altLang="en-US" sz="2000" b="1" dirty="0">
              <a:latin typeface="楷体" panose="02010609060101010101" charset="-122"/>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552"/>
          <a:stretch>
            <a:fillRect/>
          </a:stretch>
        </p:blipFill>
        <p:spPr>
          <a:xfrm>
            <a:off x="400781" y="1847273"/>
            <a:ext cx="8290638" cy="4514560"/>
          </a:xfrm>
          <a:prstGeom prst="rect">
            <a:avLst/>
          </a:prstGeom>
        </p:spPr>
      </p:pic>
      <p:sp>
        <p:nvSpPr>
          <p:cNvPr id="15" name="TextBox 6"/>
          <p:cNvSpPr txBox="1"/>
          <p:nvPr/>
        </p:nvSpPr>
        <p:spPr>
          <a:xfrm>
            <a:off x="195734" y="1118133"/>
            <a:ext cx="6629938" cy="58477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t>人工智能的应用</a:t>
            </a:r>
            <a:endParaRPr lang="zh-CN" altLang="en-US" dirty="0"/>
          </a:p>
        </p:txBody>
      </p:sp>
      <p:sp>
        <p:nvSpPr>
          <p:cNvPr id="7" name="矩形 6"/>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cstate="print"/>
          <a:stretch>
            <a:fillRect/>
          </a:stretch>
        </p:blipFill>
        <p:spPr>
          <a:xfrm>
            <a:off x="512035" y="4282162"/>
            <a:ext cx="3965499" cy="1222210"/>
          </a:xfrm>
          <a:prstGeom prst="rect">
            <a:avLst/>
          </a:prstGeom>
          <a:ln w="12700">
            <a:solidFill>
              <a:srgbClr val="62C5DC"/>
            </a:solidFill>
          </a:ln>
        </p:spPr>
      </p:pic>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2" cstate="print">
            <a:clrChange>
              <a:clrFrom>
                <a:srgbClr val="FFFFFF">
                  <a:alpha val="100000"/>
                </a:srgbClr>
              </a:clrFrom>
              <a:clrTo>
                <a:srgbClr val="FFFFFF">
                  <a:alpha val="100000"/>
                  <a:alpha val="0"/>
                </a:srgbClr>
              </a:clrTo>
            </a:clrChange>
          </a:blip>
          <a:srcRect t="15182"/>
          <a:stretch>
            <a:fillRect/>
          </a:stretch>
        </p:blipFill>
        <p:spPr>
          <a:xfrm>
            <a:off x="4577783" y="2193767"/>
            <a:ext cx="4063392" cy="2786138"/>
          </a:xfrm>
          <a:prstGeom prst="rect">
            <a:avLst/>
          </a:prstGeom>
        </p:spPr>
      </p:pic>
      <p:pic>
        <p:nvPicPr>
          <p:cNvPr id="8" name="图片 7"/>
          <p:cNvPicPr>
            <a:picLocks noChangeAspect="1"/>
          </p:cNvPicPr>
          <p:nvPr/>
        </p:nvPicPr>
        <p:blipFill>
          <a:blip r:embed="rId3" cstate="print"/>
          <a:stretch>
            <a:fillRect/>
          </a:stretch>
        </p:blipFill>
        <p:spPr>
          <a:xfrm>
            <a:off x="2532353" y="1469910"/>
            <a:ext cx="1973754" cy="1231224"/>
          </a:xfrm>
          <a:prstGeom prst="rect">
            <a:avLst/>
          </a:prstGeom>
          <a:ln w="12700">
            <a:solidFill>
              <a:srgbClr val="62C5DC"/>
            </a:solidFill>
          </a:ln>
        </p:spPr>
      </p:pic>
      <p:pic>
        <p:nvPicPr>
          <p:cNvPr id="16" name="图片 15"/>
          <p:cNvPicPr>
            <a:picLocks noChangeAspect="1"/>
          </p:cNvPicPr>
          <p:nvPr/>
        </p:nvPicPr>
        <p:blipFill>
          <a:blip r:embed="rId4" cstate="print"/>
          <a:stretch>
            <a:fillRect/>
          </a:stretch>
        </p:blipFill>
        <p:spPr>
          <a:xfrm>
            <a:off x="512035" y="2870043"/>
            <a:ext cx="1968459" cy="1241129"/>
          </a:xfrm>
          <a:prstGeom prst="rect">
            <a:avLst/>
          </a:prstGeom>
          <a:ln w="12700">
            <a:solidFill>
              <a:srgbClr val="62C5DC"/>
            </a:solidFill>
          </a:ln>
        </p:spPr>
      </p:pic>
      <p:pic>
        <p:nvPicPr>
          <p:cNvPr id="18" name="图片 17"/>
          <p:cNvPicPr>
            <a:picLocks noChangeAspect="1"/>
          </p:cNvPicPr>
          <p:nvPr/>
        </p:nvPicPr>
        <p:blipFill>
          <a:blip r:embed="rId5" cstate="print"/>
          <a:stretch>
            <a:fillRect/>
          </a:stretch>
        </p:blipFill>
        <p:spPr>
          <a:xfrm>
            <a:off x="512035" y="1469909"/>
            <a:ext cx="1968459" cy="1231225"/>
          </a:xfrm>
          <a:prstGeom prst="rect">
            <a:avLst/>
          </a:prstGeom>
          <a:ln w="12700">
            <a:solidFill>
              <a:srgbClr val="62C5DC"/>
            </a:solidFill>
          </a:ln>
        </p:spPr>
      </p:pic>
      <p:grpSp>
        <p:nvGrpSpPr>
          <p:cNvPr id="3" name="组合 2"/>
          <p:cNvGrpSpPr/>
          <p:nvPr/>
        </p:nvGrpSpPr>
        <p:grpSpPr>
          <a:xfrm>
            <a:off x="2539302" y="2870042"/>
            <a:ext cx="1968461" cy="1241129"/>
            <a:chOff x="2648867" y="2870042"/>
            <a:chExt cx="1968461" cy="1241129"/>
          </a:xfrm>
        </p:grpSpPr>
        <p:pic>
          <p:nvPicPr>
            <p:cNvPr id="17" name="图片 16"/>
            <p:cNvPicPr>
              <a:picLocks noChangeAspect="1"/>
            </p:cNvPicPr>
            <p:nvPr/>
          </p:nvPicPr>
          <p:blipFill>
            <a:blip r:embed="rId6" cstate="print"/>
            <a:stretch>
              <a:fillRect/>
            </a:stretch>
          </p:blipFill>
          <p:spPr>
            <a:xfrm>
              <a:off x="2648868" y="2870042"/>
              <a:ext cx="1968460" cy="1241129"/>
            </a:xfrm>
            <a:prstGeom prst="rect">
              <a:avLst/>
            </a:prstGeom>
            <a:ln w="12700">
              <a:solidFill>
                <a:srgbClr val="62C5DC"/>
              </a:solidFill>
            </a:ln>
          </p:spPr>
        </p:pic>
        <p:sp>
          <p:nvSpPr>
            <p:cNvPr id="2" name="矩形 1"/>
            <p:cNvSpPr/>
            <p:nvPr/>
          </p:nvSpPr>
          <p:spPr>
            <a:xfrm>
              <a:off x="2648867" y="2870042"/>
              <a:ext cx="354683" cy="174913"/>
            </a:xfrm>
            <a:prstGeom prst="rect">
              <a:avLst/>
            </a:prstGeom>
            <a:solidFill>
              <a:srgbClr val="D0D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273550" y="2892765"/>
              <a:ext cx="298450" cy="174913"/>
            </a:xfrm>
            <a:prstGeom prst="rect">
              <a:avLst/>
            </a:prstGeom>
            <a:solidFill>
              <a:srgbClr val="D0D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
        <p:nvSpPr>
          <p:cNvPr id="6" name="矩形 5"/>
          <p:cNvSpPr/>
          <p:nvPr/>
        </p:nvSpPr>
        <p:spPr>
          <a:xfrm>
            <a:off x="2470969" y="4282162"/>
            <a:ext cx="45719" cy="1220022"/>
          </a:xfrm>
          <a:prstGeom prst="rect">
            <a:avLst/>
          </a:prstGeom>
          <a:solidFill>
            <a:schemeClr val="bg1"/>
          </a:solidFill>
          <a:ln>
            <a:solidFill>
              <a:srgbClr val="62C5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0800000" flipH="1">
            <a:off x="542926" y="2420468"/>
            <a:ext cx="8098250" cy="3246905"/>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文本框 8"/>
          <p:cNvSpPr txBox="1"/>
          <p:nvPr/>
        </p:nvSpPr>
        <p:spPr>
          <a:xfrm>
            <a:off x="2817495" y="5917882"/>
            <a:ext cx="5080000" cy="368300"/>
          </a:xfrm>
          <a:prstGeom prst="rect">
            <a:avLst/>
          </a:prstGeom>
          <a:noFill/>
          <a:ln w="9525">
            <a:noFill/>
          </a:ln>
        </p:spPr>
        <p:txBody>
          <a:bodyPr>
            <a:spAutoFit/>
          </a:bodyPr>
          <a:lstStyle/>
          <a:p>
            <a:pPr indent="0"/>
            <a:endParaRPr lang="zh-CN" altLang="en-US"/>
          </a:p>
        </p:txBody>
      </p:sp>
      <p:sp>
        <p:nvSpPr>
          <p:cNvPr id="11" name="文本框 10"/>
          <p:cNvSpPr txBox="1"/>
          <p:nvPr/>
        </p:nvSpPr>
        <p:spPr>
          <a:xfrm>
            <a:off x="1138030" y="2743370"/>
            <a:ext cx="7323865" cy="2630170"/>
          </a:xfrm>
          <a:prstGeom prst="rect">
            <a:avLst/>
          </a:prstGeom>
          <a:noFill/>
        </p:spPr>
        <p:txBody>
          <a:bodyPr wrap="square" rtlCol="0">
            <a:spAutoFit/>
            <a:scene3d>
              <a:camera prst="orthographicFront"/>
              <a:lightRig rig="threePt" dir="t"/>
            </a:scene3d>
          </a:bodyPr>
          <a:lstStyle/>
          <a:p>
            <a:r>
              <a:rPr lang="zh-CN" altLang="en-US" sz="2000" b="1" dirty="0">
                <a:solidFill>
                  <a:srgbClr val="466E8C"/>
                </a:solidFill>
                <a:ea typeface="楷体_GB2312" panose="02010609030101010101" pitchFamily="49" charset="-122"/>
              </a:rPr>
              <a:t>思考：</a:t>
            </a:r>
            <a:endParaRPr lang="zh-CN" altLang="en-US" sz="2000" b="1" dirty="0">
              <a:solidFill>
                <a:srgbClr val="466E8C"/>
              </a:solidFill>
              <a:ea typeface="楷体_GB2312" panose="02010609030101010101" pitchFamily="49" charset="-122"/>
            </a:endParaRPr>
          </a:p>
          <a:p>
            <a:pPr fontAlgn="auto">
              <a:lnSpc>
                <a:spcPct val="120000"/>
              </a:lnSpc>
              <a:spcBef>
                <a:spcPts val="1000"/>
              </a:spcBef>
              <a:spcAft>
                <a:spcPts val="0"/>
              </a:spcAft>
            </a:pPr>
            <a:r>
              <a:rPr lang="zh-CN" altLang="en-US" sz="2000" b="1" dirty="0">
                <a:solidFill>
                  <a:schemeClr val="tx2">
                    <a:lumMod val="50000"/>
                  </a:schemeClr>
                </a:solidFill>
                <a:ea typeface="楷体_GB2312" panose="02010609030101010101" pitchFamily="49" charset="-122"/>
              </a:rPr>
              <a:t>         机器人的感知能力远远超过人类，当机器人有了意识，我们的世界会怎样？</a:t>
            </a:r>
            <a:endParaRPr lang="zh-CN" altLang="en-US" sz="2000" b="1" dirty="0">
              <a:solidFill>
                <a:schemeClr val="tx2">
                  <a:lumMod val="50000"/>
                </a:schemeClr>
              </a:solidFill>
              <a:ea typeface="楷体_GB2312" panose="02010609030101010101" pitchFamily="49" charset="-122"/>
            </a:endParaRPr>
          </a:p>
          <a:p>
            <a:pPr fontAlgn="auto">
              <a:lnSpc>
                <a:spcPct val="120000"/>
              </a:lnSpc>
              <a:spcBef>
                <a:spcPts val="1000"/>
              </a:spcBef>
              <a:spcAft>
                <a:spcPts val="0"/>
              </a:spcAft>
            </a:pPr>
            <a:r>
              <a:rPr lang="zh-CN" altLang="en-US" sz="2000" b="1" dirty="0">
                <a:solidFill>
                  <a:schemeClr val="tx2">
                    <a:lumMod val="50000"/>
                  </a:schemeClr>
                </a:solidFill>
                <a:ea typeface="楷体_GB2312" panose="02010609030101010101" pitchFamily="49" charset="-122"/>
              </a:rPr>
              <a:t>         当机器人有了意识，在法律上机器人是人还是机器？</a:t>
            </a:r>
            <a:endParaRPr lang="zh-CN" altLang="en-US" sz="2000" b="1" dirty="0">
              <a:solidFill>
                <a:schemeClr val="tx2">
                  <a:lumMod val="50000"/>
                </a:schemeClr>
              </a:solidFill>
              <a:ea typeface="楷体_GB2312" panose="02010609030101010101" pitchFamily="49" charset="-122"/>
            </a:endParaRPr>
          </a:p>
          <a:p>
            <a:pPr fontAlgn="auto">
              <a:lnSpc>
                <a:spcPct val="120000"/>
              </a:lnSpc>
              <a:spcBef>
                <a:spcPts val="1000"/>
              </a:spcBef>
              <a:spcAft>
                <a:spcPts val="0"/>
              </a:spcAft>
            </a:pPr>
            <a:r>
              <a:rPr lang="zh-CN" altLang="en-US" sz="2000" b="1" dirty="0">
                <a:solidFill>
                  <a:schemeClr val="tx2">
                    <a:lumMod val="50000"/>
                  </a:schemeClr>
                </a:solidFill>
                <a:ea typeface="楷体_GB2312" panose="02010609030101010101" pitchFamily="49" charset="-122"/>
              </a:rPr>
              <a:t>         如果把有强大知识数据或能完成强大功能的智能机械装置植入人体，人类会怎样？</a:t>
            </a:r>
            <a:endParaRPr lang="zh-CN" altLang="en-US" sz="2000" b="1" dirty="0">
              <a:solidFill>
                <a:schemeClr val="tx2">
                  <a:lumMod val="50000"/>
                </a:schemeClr>
              </a:solidFill>
              <a:ea typeface="楷体_GB2312" panose="02010609030101010101" pitchFamily="49" charset="-122"/>
            </a:endParaRPr>
          </a:p>
        </p:txBody>
      </p:sp>
      <p:sp>
        <p:nvSpPr>
          <p:cNvPr id="12" name="文本框 11"/>
          <p:cNvSpPr txBox="1"/>
          <p:nvPr/>
        </p:nvSpPr>
        <p:spPr>
          <a:xfrm>
            <a:off x="2134235" y="1560830"/>
            <a:ext cx="4874895"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pPr algn="ctr"/>
            <a:r>
              <a:rPr lang="zh-CN" altLang="en-US" dirty="0">
                <a:sym typeface="+mn-ea"/>
              </a:rPr>
              <a:t>人工智能的影响</a:t>
            </a:r>
            <a:endParaRPr lang="zh-CN" altLang="en-US" dirty="0">
              <a:sym typeface="+mn-ea"/>
            </a:endParaRPr>
          </a:p>
        </p:txBody>
      </p:sp>
      <p:sp>
        <p:nvSpPr>
          <p:cNvPr id="15" name="矩形 14"/>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2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2" name="标题 3"/>
          <p:cNvSpPr txBox="1"/>
          <p:nvPr/>
        </p:nvSpPr>
        <p:spPr>
          <a:xfrm>
            <a:off x="306393" y="1574556"/>
            <a:ext cx="8837607" cy="400110"/>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en-US" altLang="zh-CN" sz="2000" dirty="0"/>
              <a:t>《</a:t>
            </a:r>
            <a:r>
              <a:rPr lang="zh-CN" altLang="en-US" sz="2000" dirty="0"/>
              <a:t>人工智能标准化白皮书（</a:t>
            </a:r>
            <a:r>
              <a:rPr lang="en-US" altLang="zh-CN" sz="2000" dirty="0"/>
              <a:t>2018</a:t>
            </a:r>
            <a:r>
              <a:rPr lang="zh-CN" altLang="en-US" sz="2000" dirty="0"/>
              <a:t>版）</a:t>
            </a:r>
            <a:r>
              <a:rPr lang="en-US" altLang="zh-CN" sz="2000" dirty="0"/>
              <a:t>》</a:t>
            </a:r>
            <a:r>
              <a:rPr lang="zh-CN" altLang="en-US" sz="2000" dirty="0"/>
              <a:t>提出了应遵循的原则：</a:t>
            </a:r>
            <a:endParaRPr lang="zh-CN" altLang="en-US" sz="2000" dirty="0"/>
          </a:p>
        </p:txBody>
      </p:sp>
      <p:sp>
        <p:nvSpPr>
          <p:cNvPr id="13" name="内容占位符 4"/>
          <p:cNvSpPr txBox="1"/>
          <p:nvPr/>
        </p:nvSpPr>
        <p:spPr>
          <a:xfrm>
            <a:off x="523875" y="2206664"/>
            <a:ext cx="7819910" cy="1767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1000"/>
              </a:spcAft>
              <a:buNone/>
            </a:pPr>
            <a:r>
              <a:rPr lang="zh-CN" altLang="en-US" sz="2000" b="1" dirty="0">
                <a:latin typeface="楷体" panose="02010609060101010101" charset="-122"/>
                <a:ea typeface="楷体_GB2312" panose="02010609030101010101" pitchFamily="49" charset="-122"/>
              </a:rPr>
              <a:t>一是</a:t>
            </a:r>
            <a:r>
              <a:rPr lang="zh-CN" altLang="en-US" sz="2000" b="1" dirty="0">
                <a:solidFill>
                  <a:srgbClr val="FF0000"/>
                </a:solidFill>
                <a:latin typeface="楷体" panose="02010609060101010101" charset="-122"/>
                <a:ea typeface="楷体_GB2312" panose="02010609030101010101" pitchFamily="49" charset="-122"/>
              </a:rPr>
              <a:t>人类利益原则</a:t>
            </a:r>
            <a:r>
              <a:rPr lang="zh-CN" altLang="en-US" sz="2000" b="1" dirty="0">
                <a:latin typeface="楷体" panose="02010609060101010101" charset="-122"/>
                <a:ea typeface="楷体_GB2312" panose="02010609030101010101" pitchFamily="49" charset="-122"/>
              </a:rPr>
              <a:t>，即人工智能技术应以实现人类利益为</a:t>
            </a:r>
            <a:r>
              <a:rPr lang="zh-CN" altLang="en-US" sz="2000" b="1" dirty="0" smtClean="0">
                <a:latin typeface="楷体" panose="02010609060101010101" charset="-122"/>
                <a:ea typeface="楷体_GB2312" panose="02010609030101010101" pitchFamily="49" charset="-122"/>
              </a:rPr>
              <a:t>终极目标；</a:t>
            </a:r>
            <a:endParaRPr lang="zh-CN" altLang="en-US" sz="2000" b="1" dirty="0">
              <a:latin typeface="楷体" panose="02010609060101010101" charset="-122"/>
              <a:ea typeface="楷体_GB2312" panose="02010609030101010101" pitchFamily="49" charset="-122"/>
            </a:endParaRPr>
          </a:p>
          <a:p>
            <a:pPr marL="0" indent="0">
              <a:lnSpc>
                <a:spcPct val="120000"/>
              </a:lnSpc>
              <a:spcBef>
                <a:spcPts val="0"/>
              </a:spcBef>
              <a:spcAft>
                <a:spcPts val="1000"/>
              </a:spcAft>
              <a:buNone/>
            </a:pPr>
            <a:r>
              <a:rPr lang="zh-CN" altLang="en-US" sz="2000" b="1" dirty="0">
                <a:latin typeface="楷体" panose="02010609060101010101" charset="-122"/>
                <a:ea typeface="楷体_GB2312" panose="02010609030101010101" pitchFamily="49" charset="-122"/>
              </a:rPr>
              <a:t>二是</a:t>
            </a:r>
            <a:r>
              <a:rPr lang="zh-CN" altLang="en-US" sz="2000" b="1" dirty="0">
                <a:solidFill>
                  <a:srgbClr val="FF0000"/>
                </a:solidFill>
                <a:latin typeface="楷体" panose="02010609060101010101" charset="-122"/>
                <a:ea typeface="楷体_GB2312" panose="02010609030101010101" pitchFamily="49" charset="-122"/>
              </a:rPr>
              <a:t>责任原则</a:t>
            </a:r>
            <a:r>
              <a:rPr lang="zh-CN" altLang="en-US" sz="2000" b="1" dirty="0">
                <a:latin typeface="楷体" panose="02010609060101010101" charset="-122"/>
                <a:ea typeface="楷体_GB2312" panose="02010609030101010101" pitchFamily="49" charset="-122"/>
              </a:rPr>
              <a:t>，即在技术开发和应用两方面都建立明确的责任体系，以便在技术层面可以对人工智能技术开发人员或部门问责，在应用层面可以建立合理的责任和赔偿体系。</a:t>
            </a:r>
            <a:endParaRPr lang="zh-CN" altLang="en-US" sz="2000" b="1" dirty="0">
              <a:latin typeface="楷体" panose="02010609060101010101" charset="-122"/>
              <a:ea typeface="楷体_GB2312" panose="02010609030101010101" pitchFamily="49" charset="-122"/>
            </a:endParaRPr>
          </a:p>
        </p:txBody>
      </p:sp>
      <p:sp>
        <p:nvSpPr>
          <p:cNvPr id="9" name="矩形 8"/>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
        <p:nvSpPr>
          <p:cNvPr id="2" name="等腰三角形 1"/>
          <p:cNvSpPr/>
          <p:nvPr/>
        </p:nvSpPr>
        <p:spPr>
          <a:xfrm rot="5400000">
            <a:off x="295550" y="2327813"/>
            <a:ext cx="239169" cy="2174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295549" y="2798981"/>
            <a:ext cx="239169" cy="2174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aphicFrame>
        <p:nvGraphicFramePr>
          <p:cNvPr id="9" name="对象 8"/>
          <p:cNvGraphicFramePr/>
          <p:nvPr/>
        </p:nvGraphicFramePr>
        <p:xfrm>
          <a:off x="598805" y="1758578"/>
          <a:ext cx="7946390" cy="4954894"/>
        </p:xfrm>
        <a:graphic>
          <a:graphicData uri="http://schemas.openxmlformats.org/presentationml/2006/ole">
            <mc:AlternateContent xmlns:mc="http://schemas.openxmlformats.org/markup-compatibility/2006">
              <mc:Choice xmlns:v="urn:schemas-microsoft-com:vml" Requires="v">
                <p:oleObj spid="_x0000_s2051" name="" r:id="rId1" imgW="9591675" imgH="6181725" progId="PBrush">
                  <p:embed/>
                </p:oleObj>
              </mc:Choice>
              <mc:Fallback>
                <p:oleObj name="" r:id="rId1" imgW="9591675" imgH="6181725" progId="PBrush">
                  <p:embed/>
                  <p:pic>
                    <p:nvPicPr>
                      <p:cNvPr id="0" name="图片 2050"/>
                      <p:cNvPicPr/>
                      <p:nvPr/>
                    </p:nvPicPr>
                    <p:blipFill>
                      <a:blip r:embed="rId2"/>
                      <a:stretch>
                        <a:fillRect/>
                      </a:stretch>
                    </p:blipFill>
                    <p:spPr>
                      <a:xfrm>
                        <a:off x="598805" y="1758578"/>
                        <a:ext cx="7946390" cy="4954894"/>
                      </a:xfrm>
                      <a:prstGeom prst="rect">
                        <a:avLst/>
                      </a:prstGeom>
                      <a:noFill/>
                      <a:ln w="9525">
                        <a:noFill/>
                      </a:ln>
                    </p:spPr>
                  </p:pic>
                </p:oleObj>
              </mc:Fallback>
            </mc:AlternateContent>
          </a:graphicData>
        </a:graphic>
      </p:graphicFrame>
      <p:sp>
        <p:nvSpPr>
          <p:cNvPr id="12" name="标题 1"/>
          <p:cNvSpPr txBox="1"/>
          <p:nvPr/>
        </p:nvSpPr>
        <p:spPr>
          <a:xfrm>
            <a:off x="3621182" y="1199833"/>
            <a:ext cx="2236694" cy="58477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t>板书设计</a:t>
            </a:r>
            <a:endParaRPr lang="zh-CN" altLang="en-US" dirty="0"/>
          </a:p>
        </p:txBody>
      </p:sp>
      <p:sp>
        <p:nvSpPr>
          <p:cNvPr id="15" name="文本框 14"/>
          <p:cNvSpPr txBox="1"/>
          <p:nvPr/>
        </p:nvSpPr>
        <p:spPr>
          <a:xfrm>
            <a:off x="1233170" y="4414455"/>
            <a:ext cx="1097280" cy="368300"/>
          </a:xfrm>
          <a:prstGeom prst="rect">
            <a:avLst/>
          </a:prstGeom>
          <a:noFill/>
        </p:spPr>
        <p:txBody>
          <a:bodyPr wrap="none" rtlCol="0" anchor="t">
            <a:spAutoFit/>
          </a:bodyPr>
          <a:lstStyle/>
          <a:p>
            <a:r>
              <a:rPr lang="zh-CN">
                <a:solidFill>
                  <a:schemeClr val="bg1"/>
                </a:solidFill>
                <a:latin typeface="Calibri" panose="020F0502020204030204" charset="0"/>
                <a:ea typeface="楷体_GB2312" panose="02010609030101010101" pitchFamily="49" charset="-122"/>
                <a:cs typeface="Times New Roman" panose="02020603050405020304" charset="0"/>
                <a:sym typeface="+mn-ea"/>
              </a:rPr>
              <a:t>“小智”</a:t>
            </a:r>
            <a:endParaRPr lang="zh-CN" altLang="en-US">
              <a:solidFill>
                <a:schemeClr val="bg1"/>
              </a:solidFill>
              <a:latin typeface="Calibri" panose="020F0502020204030204" charset="0"/>
              <a:ea typeface="楷体_GB2312" panose="02010609030101010101" pitchFamily="49" charset="-122"/>
              <a:cs typeface="Times New Roman" panose="02020603050405020304" charset="0"/>
              <a:sym typeface="+mn-ea"/>
            </a:endParaRPr>
          </a:p>
        </p:txBody>
      </p:sp>
      <p:sp>
        <p:nvSpPr>
          <p:cNvPr id="17" name="文本框 16"/>
          <p:cNvSpPr txBox="1"/>
          <p:nvPr/>
        </p:nvSpPr>
        <p:spPr>
          <a:xfrm>
            <a:off x="2859058" y="3122201"/>
            <a:ext cx="1811714" cy="400110"/>
          </a:xfrm>
          <a:prstGeom prst="rect">
            <a:avLst/>
          </a:prstGeom>
          <a:noFill/>
        </p:spPr>
        <p:txBody>
          <a:bodyPr wrap="none" rtlCol="0">
            <a:spAutoFit/>
          </a:bodyPr>
          <a:lstStyle/>
          <a:p>
            <a:r>
              <a:rPr lang="zh-CN" altLang="zh-CN" sz="2000" b="1" dirty="0">
                <a:solidFill>
                  <a:schemeClr val="bg1"/>
                </a:solidFill>
                <a:ea typeface="楷体_GB2312" panose="02010609030101010101" pitchFamily="49" charset="-122"/>
              </a:rPr>
              <a:t>发现</a:t>
            </a:r>
            <a:r>
              <a:rPr lang="en-US" altLang="zh-CN" sz="2000" b="1" dirty="0">
                <a:solidFill>
                  <a:schemeClr val="bg1"/>
                </a:solidFill>
                <a:ea typeface="楷体_GB2312" panose="02010609030101010101" pitchFamily="49" charset="-122"/>
              </a:rPr>
              <a:t>-</a:t>
            </a:r>
            <a:r>
              <a:rPr lang="zh-CN" altLang="en-US" sz="2000" b="1" dirty="0">
                <a:solidFill>
                  <a:schemeClr val="bg1"/>
                </a:solidFill>
                <a:ea typeface="楷体_GB2312" panose="02010609030101010101" pitchFamily="49" charset="-122"/>
              </a:rPr>
              <a:t>存在问题</a:t>
            </a:r>
            <a:endParaRPr lang="zh-CN" altLang="en-US" sz="2000" b="1" dirty="0">
              <a:solidFill>
                <a:schemeClr val="bg1"/>
              </a:solidFill>
              <a:ea typeface="楷体_GB2312" panose="02010609030101010101" pitchFamily="49" charset="-122"/>
            </a:endParaRPr>
          </a:p>
        </p:txBody>
      </p:sp>
      <p:sp>
        <p:nvSpPr>
          <p:cNvPr id="19" name="文本框 18"/>
          <p:cNvSpPr txBox="1"/>
          <p:nvPr/>
        </p:nvSpPr>
        <p:spPr>
          <a:xfrm>
            <a:off x="2838888" y="3886680"/>
            <a:ext cx="1811714" cy="400110"/>
          </a:xfrm>
          <a:prstGeom prst="rect">
            <a:avLst/>
          </a:prstGeom>
          <a:noFill/>
        </p:spPr>
        <p:txBody>
          <a:bodyPr wrap="none" rtlCol="0">
            <a:spAutoFit/>
          </a:bodyPr>
          <a:lstStyle>
            <a:defPPr>
              <a:defRPr lang="zh-CN"/>
            </a:defPPr>
            <a:lvl1pPr>
              <a:defRPr sz="2000" b="1">
                <a:solidFill>
                  <a:schemeClr val="bg1"/>
                </a:solidFill>
                <a:ea typeface="楷体_GB2312" panose="02010609030101010101" pitchFamily="49" charset="-122"/>
              </a:defRPr>
            </a:lvl1pPr>
          </a:lstStyle>
          <a:p>
            <a:r>
              <a:rPr lang="zh-CN" altLang="en-US" dirty="0"/>
              <a:t>查找</a:t>
            </a:r>
            <a:r>
              <a:rPr lang="en-US" altLang="zh-CN" dirty="0"/>
              <a:t>-</a:t>
            </a:r>
            <a:r>
              <a:rPr lang="zh-CN" altLang="en-US" dirty="0"/>
              <a:t>问题原因</a:t>
            </a:r>
            <a:endParaRPr lang="zh-CN" altLang="en-US" dirty="0"/>
          </a:p>
        </p:txBody>
      </p:sp>
      <p:sp>
        <p:nvSpPr>
          <p:cNvPr id="20" name="文本框 19"/>
          <p:cNvSpPr txBox="1"/>
          <p:nvPr/>
        </p:nvSpPr>
        <p:spPr>
          <a:xfrm>
            <a:off x="2828578" y="4634195"/>
            <a:ext cx="1811714" cy="400110"/>
          </a:xfrm>
          <a:prstGeom prst="rect">
            <a:avLst/>
          </a:prstGeom>
          <a:noFill/>
        </p:spPr>
        <p:txBody>
          <a:bodyPr wrap="none" rtlCol="0">
            <a:spAutoFit/>
          </a:bodyPr>
          <a:lstStyle>
            <a:defPPr>
              <a:defRPr lang="zh-CN"/>
            </a:defPPr>
            <a:lvl1pPr>
              <a:defRPr sz="2000" b="1">
                <a:solidFill>
                  <a:schemeClr val="bg1"/>
                </a:solidFill>
                <a:ea typeface="楷体_GB2312" panose="02010609030101010101" pitchFamily="49" charset="-122"/>
              </a:defRPr>
            </a:lvl1pPr>
          </a:lstStyle>
          <a:p>
            <a:r>
              <a:rPr lang="zh-CN" altLang="en-US" dirty="0"/>
              <a:t>研制</a:t>
            </a:r>
            <a:r>
              <a:rPr lang="en-US" altLang="zh-CN" dirty="0"/>
              <a:t>-</a:t>
            </a:r>
            <a:r>
              <a:rPr lang="zh-CN" altLang="en-US" dirty="0"/>
              <a:t>改进方案</a:t>
            </a:r>
            <a:endParaRPr lang="zh-CN" altLang="en-US" dirty="0"/>
          </a:p>
        </p:txBody>
      </p:sp>
      <p:sp>
        <p:nvSpPr>
          <p:cNvPr id="21" name="文本框 20"/>
          <p:cNvSpPr txBox="1"/>
          <p:nvPr/>
        </p:nvSpPr>
        <p:spPr>
          <a:xfrm>
            <a:off x="2846070" y="5361240"/>
            <a:ext cx="1811714" cy="400110"/>
          </a:xfrm>
          <a:prstGeom prst="rect">
            <a:avLst/>
          </a:prstGeom>
          <a:noFill/>
        </p:spPr>
        <p:txBody>
          <a:bodyPr wrap="none" rtlCol="0">
            <a:spAutoFit/>
          </a:bodyPr>
          <a:lstStyle>
            <a:defPPr>
              <a:defRPr lang="zh-CN"/>
            </a:defPPr>
            <a:lvl1pPr>
              <a:defRPr sz="2000" b="1">
                <a:solidFill>
                  <a:schemeClr val="bg1"/>
                </a:solidFill>
                <a:ea typeface="楷体_GB2312" panose="02010609030101010101" pitchFamily="49" charset="-122"/>
              </a:defRPr>
            </a:lvl1pPr>
          </a:lstStyle>
          <a:p>
            <a:r>
              <a:rPr lang="zh-CN" altLang="en-US" dirty="0"/>
              <a:t>完善</a:t>
            </a:r>
            <a:r>
              <a:rPr lang="en-US" altLang="zh-CN" dirty="0"/>
              <a:t>-</a:t>
            </a:r>
            <a:r>
              <a:rPr lang="zh-CN" altLang="en-US" dirty="0"/>
              <a:t>继续对话</a:t>
            </a:r>
            <a:endParaRPr lang="zh-CN" altLang="en-US" dirty="0"/>
          </a:p>
        </p:txBody>
      </p:sp>
      <p:pic>
        <p:nvPicPr>
          <p:cNvPr id="22" name="图片 21"/>
          <p:cNvPicPr>
            <a:picLocks noChangeAspect="1"/>
          </p:cNvPicPr>
          <p:nvPr/>
        </p:nvPicPr>
        <p:blipFill>
          <a:blip r:embed="rId3" cstate="print"/>
          <a:stretch>
            <a:fillRect/>
          </a:stretch>
        </p:blipFill>
        <p:spPr>
          <a:xfrm>
            <a:off x="1494790" y="3792790"/>
            <a:ext cx="574040" cy="621665"/>
          </a:xfrm>
          <a:prstGeom prst="rect">
            <a:avLst/>
          </a:prstGeom>
        </p:spPr>
      </p:pic>
      <p:sp>
        <p:nvSpPr>
          <p:cNvPr id="23" name="文本框 22"/>
          <p:cNvSpPr txBox="1"/>
          <p:nvPr/>
        </p:nvSpPr>
        <p:spPr>
          <a:xfrm>
            <a:off x="5240655" y="4236655"/>
            <a:ext cx="894080" cy="521970"/>
          </a:xfrm>
          <a:prstGeom prst="rect">
            <a:avLst/>
          </a:prstGeom>
          <a:noFill/>
        </p:spPr>
        <p:txBody>
          <a:bodyPr wrap="none" rtlCol="0">
            <a:spAutoFit/>
          </a:bodyPr>
          <a:lstStyle/>
          <a:p>
            <a:r>
              <a:rPr lang="zh-CN" altLang="en-US" sz="2800" dirty="0">
                <a:solidFill>
                  <a:srgbClr val="FF0000"/>
                </a:solidFill>
                <a:ea typeface="楷体_GB2312" panose="02010609030101010101" pitchFamily="49" charset="-122"/>
              </a:rPr>
              <a:t>应用</a:t>
            </a:r>
            <a:endParaRPr lang="zh-CN" altLang="en-US" sz="2800" dirty="0">
              <a:solidFill>
                <a:srgbClr val="FF0000"/>
              </a:solidFill>
              <a:ea typeface="楷体_GB2312" panose="02010609030101010101" pitchFamily="49" charset="-122"/>
            </a:endParaRPr>
          </a:p>
        </p:txBody>
      </p:sp>
      <p:sp>
        <p:nvSpPr>
          <p:cNvPr id="24" name="文本框 23"/>
          <p:cNvSpPr txBox="1"/>
          <p:nvPr/>
        </p:nvSpPr>
        <p:spPr>
          <a:xfrm>
            <a:off x="5818505" y="5583966"/>
            <a:ext cx="1005403" cy="584775"/>
          </a:xfrm>
          <a:prstGeom prst="rect">
            <a:avLst/>
          </a:prstGeom>
          <a:noFill/>
        </p:spPr>
        <p:txBody>
          <a:bodyPr wrap="none" rtlCol="0">
            <a:spAutoFit/>
          </a:bodyPr>
          <a:lstStyle/>
          <a:p>
            <a:r>
              <a:rPr lang="zh-CN" altLang="en-US" sz="3200" dirty="0">
                <a:solidFill>
                  <a:schemeClr val="bg1"/>
                </a:solidFill>
                <a:ea typeface="楷体_GB2312" panose="02010609030101010101" pitchFamily="49" charset="-122"/>
              </a:rPr>
              <a:t>影响</a:t>
            </a:r>
            <a:endParaRPr lang="zh-CN" altLang="en-US" sz="3200" dirty="0">
              <a:solidFill>
                <a:schemeClr val="bg1"/>
              </a:solidFill>
              <a:ea typeface="楷体_GB2312" panose="02010609030101010101" pitchFamily="49" charset="-122"/>
            </a:endParaRPr>
          </a:p>
        </p:txBody>
      </p:sp>
      <p:sp>
        <p:nvSpPr>
          <p:cNvPr id="25" name="右大括号 24"/>
          <p:cNvSpPr/>
          <p:nvPr/>
        </p:nvSpPr>
        <p:spPr>
          <a:xfrm>
            <a:off x="4614794" y="3255956"/>
            <a:ext cx="661670" cy="2385060"/>
          </a:xfrm>
          <a:prstGeom prst="rightBrace">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楷体_GB2312" panose="02010609030101010101" pitchFamily="49" charset="-122"/>
            </a:endParaRPr>
          </a:p>
        </p:txBody>
      </p:sp>
      <p:sp>
        <p:nvSpPr>
          <p:cNvPr id="26" name="文本框 25"/>
          <p:cNvSpPr txBox="1"/>
          <p:nvPr/>
        </p:nvSpPr>
        <p:spPr>
          <a:xfrm>
            <a:off x="6228412" y="3947730"/>
            <a:ext cx="1467068" cy="1015663"/>
          </a:xfrm>
          <a:prstGeom prst="rect">
            <a:avLst/>
          </a:prstGeom>
          <a:noFill/>
          <a:ln w="19050">
            <a:noFill/>
          </a:ln>
        </p:spPr>
        <p:txBody>
          <a:bodyPr wrap="none" rtlCol="0">
            <a:spAutoFit/>
          </a:bodyPr>
          <a:lstStyle/>
          <a:p>
            <a:r>
              <a:rPr lang="zh-CN" altLang="en-US" sz="2000" dirty="0">
                <a:solidFill>
                  <a:schemeClr val="bg1"/>
                </a:solidFill>
                <a:ea typeface="楷体_GB2312" panose="02010609030101010101" pitchFamily="49" charset="-122"/>
              </a:rPr>
              <a:t>用了什么？</a:t>
            </a:r>
            <a:endParaRPr lang="zh-CN" altLang="en-US" sz="2000" dirty="0">
              <a:solidFill>
                <a:schemeClr val="bg1"/>
              </a:solidFill>
              <a:ea typeface="楷体_GB2312" panose="02010609030101010101" pitchFamily="49" charset="-122"/>
            </a:endParaRPr>
          </a:p>
          <a:p>
            <a:r>
              <a:rPr lang="zh-CN" altLang="en-US" sz="2000" dirty="0">
                <a:solidFill>
                  <a:schemeClr val="bg1"/>
                </a:solidFill>
                <a:ea typeface="楷体_GB2312" panose="02010609030101010101" pitchFamily="49" charset="-122"/>
              </a:rPr>
              <a:t>做了什么？</a:t>
            </a:r>
            <a:endParaRPr lang="zh-CN" altLang="en-US" sz="2000" dirty="0">
              <a:solidFill>
                <a:schemeClr val="bg1"/>
              </a:solidFill>
              <a:ea typeface="楷体_GB2312" panose="02010609030101010101" pitchFamily="49" charset="-122"/>
            </a:endParaRPr>
          </a:p>
          <a:p>
            <a:r>
              <a:rPr lang="zh-CN" altLang="en-US" sz="2000" dirty="0">
                <a:solidFill>
                  <a:schemeClr val="bg1"/>
                </a:solidFill>
                <a:ea typeface="楷体_GB2312" panose="02010609030101010101" pitchFamily="49" charset="-122"/>
              </a:rPr>
              <a:t>优势在哪？</a:t>
            </a:r>
            <a:endParaRPr lang="zh-CN" altLang="en-US" sz="2000" dirty="0">
              <a:solidFill>
                <a:schemeClr val="bg1"/>
              </a:solidFill>
              <a:ea typeface="楷体_GB2312" panose="02010609030101010101" pitchFamily="49" charset="-122"/>
            </a:endParaRPr>
          </a:p>
        </p:txBody>
      </p:sp>
      <p:cxnSp>
        <p:nvCxnSpPr>
          <p:cNvPr id="27" name="直接箭头连接符 26"/>
          <p:cNvCxnSpPr>
            <a:stCxn id="17" idx="2"/>
          </p:cNvCxnSpPr>
          <p:nvPr/>
        </p:nvCxnSpPr>
        <p:spPr>
          <a:xfrm flipH="1">
            <a:off x="3216564" y="3522311"/>
            <a:ext cx="548351" cy="38919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3177540" y="4232210"/>
            <a:ext cx="587375" cy="45656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3206750" y="4978335"/>
            <a:ext cx="567690" cy="45974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1" idx="2"/>
          </p:cNvCxnSpPr>
          <p:nvPr/>
        </p:nvCxnSpPr>
        <p:spPr>
          <a:xfrm rot="5400000" flipH="1">
            <a:off x="1601932" y="3611355"/>
            <a:ext cx="2987734" cy="1312256"/>
          </a:xfrm>
          <a:prstGeom prst="bentConnector3">
            <a:avLst>
              <a:gd name="adj1" fmla="val -7651"/>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46655" y="2778060"/>
            <a:ext cx="765175"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3202940" y="2771710"/>
            <a:ext cx="11430" cy="32702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33" name="图片 32"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6753860" y="5007862"/>
            <a:ext cx="1001395" cy="1335405"/>
          </a:xfrm>
          <a:prstGeom prst="rect">
            <a:avLst/>
          </a:prstGeom>
        </p:spPr>
      </p:pic>
      <p:sp>
        <p:nvSpPr>
          <p:cNvPr id="34" name="右大括号 33"/>
          <p:cNvSpPr/>
          <p:nvPr/>
        </p:nvSpPr>
        <p:spPr>
          <a:xfrm flipH="1">
            <a:off x="6126177" y="4013135"/>
            <a:ext cx="118745" cy="802640"/>
          </a:xfrm>
          <a:prstGeom prst="rightBrace">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楷体_GB2312" panose="02010609030101010101" pitchFamily="49" charset="-122"/>
            </a:endParaRPr>
          </a:p>
        </p:txBody>
      </p:sp>
      <p:sp>
        <p:nvSpPr>
          <p:cNvPr id="2" name="矩形 1"/>
          <p:cNvSpPr/>
          <p:nvPr/>
        </p:nvSpPr>
        <p:spPr>
          <a:xfrm>
            <a:off x="1213635" y="2201200"/>
            <a:ext cx="5392905" cy="400110"/>
          </a:xfrm>
          <a:prstGeom prst="rect">
            <a:avLst/>
          </a:prstGeom>
          <a:noFill/>
        </p:spPr>
        <p:txBody>
          <a:bodyPr wrap="square" rtlCol="0">
            <a:spAutoFit/>
          </a:bodyPr>
          <a:lstStyle/>
          <a:p>
            <a:r>
              <a:rPr lang="zh-CN" altLang="zh-CN" sz="2000" b="1" kern="0" dirty="0">
                <a:solidFill>
                  <a:srgbClr val="FFC000"/>
                </a:solidFill>
                <a:latin typeface="楷体_GB2312" panose="02010609030101010101" pitchFamily="49" charset="-122"/>
                <a:ea typeface="楷体_GB2312" panose="02010609030101010101" pitchFamily="49" charset="-122"/>
                <a:cs typeface="+mj-cs"/>
                <a:sym typeface="+mn-ea"/>
              </a:rPr>
              <a:t>与“小智”一起探讨人工智能的应用和影响</a:t>
            </a:r>
            <a:endParaRPr lang="zh-CN" altLang="en-US" sz="2000" b="1" kern="0" dirty="0">
              <a:solidFill>
                <a:srgbClr val="FFC000"/>
              </a:solidFill>
              <a:latin typeface="楷体_GB2312" panose="02010609030101010101" pitchFamily="49" charset="-122"/>
              <a:ea typeface="楷体_GB2312" panose="02010609030101010101" pitchFamily="49" charset="-122"/>
              <a:cs typeface="+mj-cs"/>
              <a:sym typeface="+mn-ea"/>
            </a:endParaRPr>
          </a:p>
        </p:txBody>
      </p:sp>
      <p:sp>
        <p:nvSpPr>
          <p:cNvPr id="35" name="矩形 34"/>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675" y="21050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904997" y="2330635"/>
            <a:ext cx="5334004" cy="707886"/>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dist"/>
            <a:r>
              <a:rPr lang="zh-CN" altLang="en-US" dirty="0">
                <a:solidFill>
                  <a:schemeClr val="bg1"/>
                </a:solidFill>
                <a:effectLst/>
              </a:rPr>
              <a:t>谢谢观看</a:t>
            </a:r>
            <a:endParaRPr lang="zh-CN" altLang="en-US" dirty="0">
              <a:solidFill>
                <a:schemeClr val="bg1"/>
              </a:solidFill>
              <a:effectLst/>
            </a:endParaRPr>
          </a:p>
        </p:txBody>
      </p:sp>
      <p:sp>
        <p:nvSpPr>
          <p:cNvPr id="10" name="文本框 9"/>
          <p:cNvSpPr txBox="1"/>
          <p:nvPr/>
        </p:nvSpPr>
        <p:spPr>
          <a:xfrm>
            <a:off x="1904997" y="3103556"/>
            <a:ext cx="5334004" cy="400110"/>
          </a:xfrm>
          <a:prstGeom prst="rect">
            <a:avLst/>
          </a:prstGeom>
          <a:noFill/>
        </p:spPr>
        <p:txBody>
          <a:bodyPr wrap="square" rtlCol="0">
            <a:spAutoFit/>
          </a:bodyPr>
          <a:lstStyle>
            <a:defPPr>
              <a:defRPr lang="zh-CN"/>
            </a:defPPr>
            <a:lvl1pPr algn="dist">
              <a:defRPr sz="4000" b="1" ker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r>
              <a:rPr lang="en-US" altLang="zh-CN" sz="2000" dirty="0">
                <a:effectLst/>
              </a:rPr>
              <a:t>Thanks  for  watching</a:t>
            </a:r>
            <a:endParaRPr lang="zh-CN" altLang="en-US" sz="2000" dirty="0">
              <a:effectLst/>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25622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35386" y="2944040"/>
            <a:ext cx="6801606" cy="707886"/>
          </a:xfrm>
          <a:prstGeom prst="rect">
            <a:avLst/>
          </a:prstGeom>
          <a:noFill/>
        </p:spPr>
        <p:txBody>
          <a:bodyPr wrap="square" rtlCol="0">
            <a:spAutoFit/>
          </a:bodyPr>
          <a:lstStyle/>
          <a:p>
            <a:pPr algn="dist"/>
            <a:r>
              <a:rPr lang="zh-CN" altLang="en-US" sz="4000" b="1" kern="0" dirty="0">
                <a:solidFill>
                  <a:schemeClr val="bg1"/>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chemeClr val="bg1"/>
              </a:solidFill>
              <a:latin typeface="楷体_GB2312" panose="02010609030101010101" pitchFamily="49" charset="-122"/>
              <a:ea typeface="楷体_GB2312" panose="02010609030101010101" pitchFamily="49" charset="-122"/>
              <a:cs typeface="+mj-cs"/>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标题 1"/>
          <p:cNvSpPr txBox="1"/>
          <p:nvPr/>
        </p:nvSpPr>
        <p:spPr>
          <a:xfrm>
            <a:off x="169545" y="2802255"/>
            <a:ext cx="8805545" cy="1568450"/>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pPr algn="ctr">
              <a:lnSpc>
                <a:spcPct val="150000"/>
              </a:lnSpc>
            </a:pPr>
            <a:r>
              <a:rPr lang="zh-CN" altLang="en-US" dirty="0">
                <a:sym typeface="+mn-ea"/>
              </a:rPr>
              <a:t>与“智能班级交互系统”</a:t>
            </a:r>
            <a:endParaRPr lang="zh-CN" altLang="en-US" dirty="0">
              <a:sym typeface="+mn-ea"/>
            </a:endParaRPr>
          </a:p>
          <a:p>
            <a:pPr algn="ctr">
              <a:lnSpc>
                <a:spcPct val="150000"/>
              </a:lnSpc>
            </a:pPr>
            <a:r>
              <a:rPr lang="zh-CN" altLang="en-US" dirty="0">
                <a:latin typeface="楷体" panose="02010609060101010101" charset="-122"/>
                <a:ea typeface="楷体" panose="02010609060101010101" charset="-122"/>
                <a:sym typeface="+mn-ea"/>
              </a:rPr>
              <a:t>——</a:t>
            </a:r>
            <a:r>
              <a:rPr lang="zh-CN" altLang="en-US" dirty="0">
                <a:sym typeface="+mn-ea"/>
              </a:rPr>
              <a:t>机器人“小智”一起探讨</a:t>
            </a:r>
            <a:endParaRPr lang="zh-CN" altLang="en-US" dirty="0">
              <a:sym typeface="+mn-ea"/>
            </a:endParaRPr>
          </a:p>
        </p:txBody>
      </p:sp>
      <p:sp>
        <p:nvSpPr>
          <p:cNvPr id="2" name="矩形 1"/>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0800000" flipH="1">
            <a:off x="735106" y="2420470"/>
            <a:ext cx="7608679" cy="3066032"/>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文本框 6"/>
          <p:cNvSpPr txBox="1"/>
          <p:nvPr/>
        </p:nvSpPr>
        <p:spPr>
          <a:xfrm>
            <a:off x="1257617" y="2600386"/>
            <a:ext cx="6819265" cy="2322830"/>
          </a:xfrm>
          <a:prstGeom prst="rect">
            <a:avLst/>
          </a:prstGeom>
          <a:noFill/>
        </p:spPr>
        <p:txBody>
          <a:bodyPr wrap="square" rtlCol="0">
            <a:spAutoFit/>
          </a:bodyPr>
          <a:lstStyle/>
          <a:p>
            <a:pPr algn="ctr"/>
            <a:r>
              <a:rPr lang="zh-CN" altLang="en-US" sz="2400" b="1" dirty="0">
                <a:solidFill>
                  <a:srgbClr val="466E8C"/>
                </a:solidFill>
                <a:ea typeface="楷体_GB2312" panose="02010609030101010101" pitchFamily="49" charset="-122"/>
              </a:rPr>
              <a:t>体验探索</a:t>
            </a:r>
            <a:endParaRPr lang="zh-CN" altLang="en-US" sz="2800" b="1" dirty="0">
              <a:solidFill>
                <a:srgbClr val="466E8C"/>
              </a:solidFill>
              <a:ea typeface="楷体_GB2312" panose="02010609030101010101" pitchFamily="49" charset="-122"/>
            </a:endParaRPr>
          </a:p>
          <a:p>
            <a:pPr algn="ctr"/>
            <a:endParaRPr lang="zh-CN" altLang="en-US" sz="2400" dirty="0">
              <a:solidFill>
                <a:schemeClr val="tx2">
                  <a:lumMod val="50000"/>
                </a:schemeClr>
              </a:solidFill>
              <a:ea typeface="楷体_GB2312" panose="02010609030101010101" pitchFamily="49" charset="-122"/>
            </a:endParaRPr>
          </a:p>
          <a:p>
            <a:pPr algn="l">
              <a:lnSpc>
                <a:spcPct val="120000"/>
              </a:lnSpc>
              <a:spcBef>
                <a:spcPts val="1000"/>
              </a:spcBef>
              <a:spcAft>
                <a:spcPts val="1000"/>
              </a:spcAft>
            </a:pPr>
            <a:r>
              <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    阅读教科书第</a:t>
            </a:r>
            <a:r>
              <a:rPr lang="en-US" altLang="zh-CN"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146</a:t>
            </a:r>
            <a:r>
              <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页“体验探索”。</a:t>
            </a:r>
            <a:endPar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endParaRPr>
          </a:p>
          <a:p>
            <a:pPr algn="l">
              <a:lnSpc>
                <a:spcPct val="120000"/>
              </a:lnSpc>
              <a:spcBef>
                <a:spcPts val="1000"/>
              </a:spcBef>
              <a:spcAft>
                <a:spcPts val="1000"/>
              </a:spcAft>
            </a:pPr>
            <a:r>
              <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    思考：从数据收集、数据分析及信息应用等方面讨论人工智能技术在形成个人信用报告中所起的作用。</a:t>
            </a:r>
            <a:endPar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8" name="文本框 7"/>
          <p:cNvSpPr txBox="1"/>
          <p:nvPr/>
        </p:nvSpPr>
        <p:spPr>
          <a:xfrm>
            <a:off x="3339002" y="1249242"/>
            <a:ext cx="2656496" cy="58477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dirty="0" err="1">
                <a:sym typeface="+mn-ea"/>
              </a:rPr>
              <a:t>诚信点亮人生</a:t>
            </a:r>
            <a:endParaRPr lang="zh-CN" altLang="en-US" dirty="0">
              <a:sym typeface="+mn-ea"/>
            </a:endParaRPr>
          </a:p>
        </p:txBody>
      </p:sp>
      <p:sp>
        <p:nvSpPr>
          <p:cNvPr id="9" name="矩形 8"/>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0800000" flipH="1">
            <a:off x="735106" y="2420470"/>
            <a:ext cx="7608679" cy="3066032"/>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文本框 6"/>
          <p:cNvSpPr txBox="1"/>
          <p:nvPr/>
        </p:nvSpPr>
        <p:spPr>
          <a:xfrm>
            <a:off x="1257618" y="2600386"/>
            <a:ext cx="6638608" cy="2435225"/>
          </a:xfrm>
          <a:prstGeom prst="rect">
            <a:avLst/>
          </a:prstGeom>
          <a:noFill/>
        </p:spPr>
        <p:txBody>
          <a:bodyPr wrap="square" rtlCol="0">
            <a:spAutoFit/>
          </a:bodyPr>
          <a:lstStyle/>
          <a:p>
            <a:pPr>
              <a:lnSpc>
                <a:spcPct val="120000"/>
              </a:lnSpc>
              <a:spcBef>
                <a:spcPts val="1000"/>
              </a:spcBef>
            </a:pPr>
            <a:r>
              <a:rPr lang="zh-CN" alt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    </a:t>
            </a: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信息社会，个人信用越来越重要，大数据</a:t>
            </a:r>
            <a:r>
              <a:rPr lang="zh-CN"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技术和</a:t>
            </a: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人工智能技术正在为信息社会打造真正的、靠得住的个人信用体系，正在改变着我们的生活、学习</a:t>
            </a:r>
            <a:r>
              <a:rPr lang="zh-CN"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和</a:t>
            </a: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工作。</a:t>
            </a:r>
            <a:endPar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20000"/>
              </a:lnSpc>
              <a:spcBef>
                <a:spcPts val="1000"/>
              </a:spcBef>
              <a:spcAft>
                <a:spcPts val="1000"/>
              </a:spcAft>
            </a:pP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    人工智能技术已经影响到社会中的各个领域，人工智能与行业领域的深度融合改变和重塑了传统行业，下面就让我们与</a:t>
            </a:r>
            <a:r>
              <a:rPr 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a:t>
            </a: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小智</a:t>
            </a:r>
            <a:r>
              <a:rPr lang="en-US"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a:t>
            </a:r>
            <a:r>
              <a:rPr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一起探讨人工智能的应用和影响</a:t>
            </a:r>
            <a:r>
              <a:rPr lang="zh-CN"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rPr>
              <a:t>。</a:t>
            </a:r>
            <a:endParaRPr lang="zh-CN" sz="2000" b="1" dirty="0">
              <a:solidFill>
                <a:schemeClr val="tx2">
                  <a:lumMod val="50000"/>
                </a:schemeClr>
              </a:solidFill>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9" name="矩形 8"/>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
        <p:nvSpPr>
          <p:cNvPr id="2" name="文本框 1"/>
          <p:cNvSpPr txBox="1"/>
          <p:nvPr/>
        </p:nvSpPr>
        <p:spPr>
          <a:xfrm>
            <a:off x="3339002" y="1249242"/>
            <a:ext cx="2656496"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pPr algn="ctr"/>
            <a:r>
              <a:rPr lang="zh-CN" altLang="en-US" dirty="0">
                <a:sym typeface="+mn-ea"/>
              </a:rPr>
              <a:t>导入新课</a:t>
            </a:r>
            <a:endParaRPr lang="zh-CN" altLang="en-US"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标题 1"/>
          <p:cNvSpPr txBox="1"/>
          <p:nvPr/>
        </p:nvSpPr>
        <p:spPr>
          <a:xfrm>
            <a:off x="254382" y="1140833"/>
            <a:ext cx="6733597"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sym typeface="+mn-ea"/>
              </a:rPr>
              <a:t>活动</a:t>
            </a:r>
            <a:r>
              <a:rPr lang="en-US" altLang="zh-CN" dirty="0">
                <a:sym typeface="+mn-ea"/>
              </a:rPr>
              <a:t>1</a:t>
            </a:r>
            <a:r>
              <a:rPr lang="zh-CN" altLang="en-US" dirty="0">
                <a:sym typeface="+mn-ea"/>
              </a:rPr>
              <a:t>：发现“小智”存在的问题</a:t>
            </a:r>
            <a:endParaRPr lang="zh-CN" altLang="en-US" dirty="0">
              <a:sym typeface="+mn-ea"/>
            </a:endParaRPr>
          </a:p>
        </p:txBody>
      </p:sp>
      <p:sp>
        <p:nvSpPr>
          <p:cNvPr id="11" name="内容占位符 2"/>
          <p:cNvSpPr txBox="1"/>
          <p:nvPr/>
        </p:nvSpPr>
        <p:spPr>
          <a:xfrm>
            <a:off x="254382" y="1856105"/>
            <a:ext cx="8647683" cy="41033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1000"/>
              </a:spcAft>
              <a:buFont typeface="Arial" panose="020B0604020202020204" pitchFamily="34" charset="0"/>
              <a:buNone/>
            </a:pPr>
            <a:r>
              <a:rPr lang="zh-CN" altLang="en-US" sz="2000" b="1" dirty="0">
                <a:solidFill>
                  <a:srgbClr val="466E8C"/>
                </a:solidFill>
                <a:ea typeface="楷体_GB2312" panose="02010609030101010101" pitchFamily="49" charset="-122"/>
              </a:rPr>
              <a:t>活动要求：</a:t>
            </a:r>
            <a:endParaRPr lang="zh-CN" altLang="en-US" sz="2000" b="1" dirty="0">
              <a:solidFill>
                <a:srgbClr val="466E8C"/>
              </a:solidFill>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1</a:t>
            </a:r>
            <a:r>
              <a:rPr lang="zh-CN" altLang="en-US" sz="2000" dirty="0">
                <a:ea typeface="楷体_GB2312" panose="02010609030101010101" pitchFamily="49" charset="-122"/>
              </a:rPr>
              <a:t>）每组一个主题；</a:t>
            </a:r>
            <a:endParaRPr lang="zh-CN" altLang="en-US" sz="2000" dirty="0">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2</a:t>
            </a:r>
            <a:r>
              <a:rPr lang="zh-CN" altLang="en-US" sz="2000" dirty="0">
                <a:ea typeface="楷体_GB2312" panose="02010609030101010101" pitchFamily="49" charset="-122"/>
              </a:rPr>
              <a:t>）组长协调研究内容，保证不重复；</a:t>
            </a:r>
            <a:endParaRPr lang="zh-CN" altLang="en-US" sz="2000" dirty="0">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3</a:t>
            </a:r>
            <a:r>
              <a:rPr lang="zh-CN" altLang="en-US" sz="2000" dirty="0">
                <a:ea typeface="楷体_GB2312" panose="02010609030101010101" pitchFamily="49" charset="-122"/>
              </a:rPr>
              <a:t>）每个研究内容需要理清三个问题；</a:t>
            </a:r>
            <a:endParaRPr lang="zh-CN" altLang="en-US" sz="2000" dirty="0">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4</a:t>
            </a:r>
            <a:r>
              <a:rPr lang="zh-CN" altLang="en-US" sz="2000" dirty="0">
                <a:ea typeface="楷体_GB2312" panose="02010609030101010101" pitchFamily="49" charset="-122"/>
              </a:rPr>
              <a:t>）可以参看教科书和通过互联网查找相关内容，或是直接向“小智”提问并观察“小智”的回应；</a:t>
            </a:r>
            <a:endParaRPr lang="zh-CN" altLang="en-US" sz="2000" dirty="0">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5</a:t>
            </a:r>
            <a:r>
              <a:rPr lang="zh-CN" altLang="en-US" sz="2000" dirty="0">
                <a:ea typeface="楷体_GB2312" panose="02010609030101010101" pitchFamily="49" charset="-122"/>
              </a:rPr>
              <a:t>）将研究结果填写到“关于收集‘AI应用’的问卷”并提交，鼓励多探究多次提交；</a:t>
            </a:r>
            <a:endParaRPr lang="zh-CN" altLang="en-US" sz="2000" dirty="0">
              <a:ea typeface="楷体_GB2312" panose="02010609030101010101" pitchFamily="49" charset="-122"/>
            </a:endParaRPr>
          </a:p>
          <a:p>
            <a:pPr marL="0" indent="0">
              <a:lnSpc>
                <a:spcPct val="120000"/>
              </a:lnSpc>
              <a:spcBef>
                <a:spcPts val="0"/>
              </a:spcBef>
              <a:spcAft>
                <a:spcPts val="1000"/>
              </a:spcAft>
              <a:buFont typeface="Arial" panose="020B0604020202020204" pitchFamily="34" charset="0"/>
              <a:buNone/>
            </a:pPr>
            <a:r>
              <a:rPr lang="en-US" altLang="zh-CN" sz="2000" dirty="0">
                <a:ea typeface="楷体_GB2312" panose="02010609030101010101" pitchFamily="49" charset="-122"/>
              </a:rPr>
              <a:t>       </a:t>
            </a:r>
            <a:r>
              <a:rPr lang="zh-CN" altLang="en-US" sz="2000" dirty="0">
                <a:ea typeface="楷体_GB2312" panose="02010609030101010101" pitchFamily="49" charset="-122"/>
              </a:rPr>
              <a:t>（</a:t>
            </a:r>
            <a:r>
              <a:rPr lang="en-US" altLang="zh-CN" sz="2000" dirty="0">
                <a:ea typeface="楷体_GB2312" panose="02010609030101010101" pitchFamily="49" charset="-122"/>
              </a:rPr>
              <a:t>6</a:t>
            </a:r>
            <a:r>
              <a:rPr lang="zh-CN" altLang="en-US" sz="2000" dirty="0">
                <a:ea typeface="楷体_GB2312" panose="02010609030101010101" pitchFamily="49" charset="-122"/>
              </a:rPr>
              <a:t>）计时</a:t>
            </a:r>
            <a:r>
              <a:rPr lang="en-US" altLang="zh-CN" sz="2000" dirty="0">
                <a:ea typeface="楷体_GB2312" panose="02010609030101010101" pitchFamily="49" charset="-122"/>
              </a:rPr>
              <a:t>8</a:t>
            </a:r>
            <a:r>
              <a:rPr lang="zh-CN" altLang="en-US" sz="2000" dirty="0">
                <a:ea typeface="楷体_GB2312" panose="02010609030101010101" pitchFamily="49" charset="-122"/>
              </a:rPr>
              <a:t> </a:t>
            </a:r>
            <a:r>
              <a:rPr lang="en-US" altLang="zh-CN" sz="2000" dirty="0">
                <a:ea typeface="楷体_GB2312" panose="02010609030101010101" pitchFamily="49" charset="-122"/>
              </a:rPr>
              <a:t>min</a:t>
            </a:r>
            <a:r>
              <a:rPr lang="zh-CN" altLang="en-US" sz="2000" dirty="0">
                <a:ea typeface="楷体_GB2312" panose="02010609030101010101" pitchFamily="49" charset="-122"/>
              </a:rPr>
              <a:t>。</a:t>
            </a:r>
            <a:endParaRPr lang="zh-CN" altLang="en-US" sz="2000" dirty="0">
              <a:ea typeface="楷体_GB2312" panose="02010609030101010101" pitchFamily="49" charset="-122"/>
            </a:endParaRPr>
          </a:p>
        </p:txBody>
      </p:sp>
      <p:pic>
        <p:nvPicPr>
          <p:cNvPr id="1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31424" y="5057525"/>
            <a:ext cx="1990321" cy="1361539"/>
          </a:xfrm>
          <a:prstGeom prst="rect">
            <a:avLst/>
          </a:prstGeom>
        </p:spPr>
      </p:pic>
      <p:pic>
        <p:nvPicPr>
          <p:cNvPr id="15"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663" y="5057525"/>
            <a:ext cx="1975392" cy="1361965"/>
          </a:xfrm>
          <a:prstGeom prst="rect">
            <a:avLst/>
          </a:prstGeom>
        </p:spPr>
      </p:pic>
      <p:grpSp>
        <p:nvGrpSpPr>
          <p:cNvPr id="16" name="组合 15"/>
          <p:cNvGrpSpPr/>
          <p:nvPr/>
        </p:nvGrpSpPr>
        <p:grpSpPr>
          <a:xfrm>
            <a:off x="6364275" y="1566135"/>
            <a:ext cx="2656205" cy="1946910"/>
            <a:chOff x="12570" y="1292"/>
            <a:chExt cx="4183" cy="3066"/>
          </a:xfrm>
          <a:solidFill>
            <a:schemeClr val="bg1">
              <a:lumMod val="95000"/>
            </a:schemeClr>
          </a:solidFill>
          <a:effectLst>
            <a:outerShdw blurRad="50800" dist="38100" algn="l" rotWithShape="0">
              <a:prstClr val="black">
                <a:alpha val="40000"/>
              </a:prstClr>
            </a:outerShdw>
          </a:effectLst>
        </p:grpSpPr>
        <p:sp>
          <p:nvSpPr>
            <p:cNvPr id="18" name="云形标注 17"/>
            <p:cNvSpPr/>
            <p:nvPr/>
          </p:nvSpPr>
          <p:spPr>
            <a:xfrm>
              <a:off x="12570" y="1292"/>
              <a:ext cx="4183" cy="3066"/>
            </a:xfrm>
            <a:prstGeom prst="cloudCallout">
              <a:avLst>
                <a:gd name="adj1" fmla="val -94436"/>
                <a:gd name="adj2" fmla="val 48116"/>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9" name="文本框 18"/>
            <p:cNvSpPr txBox="1"/>
            <p:nvPr/>
          </p:nvSpPr>
          <p:spPr>
            <a:xfrm>
              <a:off x="14080" y="1704"/>
              <a:ext cx="2487" cy="1454"/>
            </a:xfrm>
            <a:prstGeom prst="rect">
              <a:avLst/>
            </a:prstGeom>
            <a:noFill/>
            <a:ln w="19050">
              <a:noFill/>
            </a:ln>
            <a:extLst>
              <a:ext uri="{909E8E84-426E-40DD-AFC4-6F175D3DCCD1}">
                <a14:hiddenFill xmlns:a14="http://schemas.microsoft.com/office/drawing/2010/main">
                  <a:grpFill/>
                </a14:hiddenFill>
              </a:ext>
            </a:extLst>
          </p:spPr>
          <p:txBody>
            <a:bodyPr wrap="none" rtlCol="0">
              <a:spAutoFit/>
            </a:bodyPr>
            <a:lstStyle/>
            <a:p>
              <a:r>
                <a:rPr lang="zh-CN" altLang="en-US" b="1" dirty="0">
                  <a:solidFill>
                    <a:srgbClr val="FF0000"/>
                  </a:solidFill>
                  <a:ea typeface="楷体_GB2312" panose="02010609030101010101" pitchFamily="49" charset="-122"/>
                </a:rPr>
                <a:t>用了什么？</a:t>
              </a:r>
              <a:endParaRPr lang="zh-CN" altLang="en-US" b="1" dirty="0">
                <a:solidFill>
                  <a:srgbClr val="FF0000"/>
                </a:solidFill>
                <a:ea typeface="楷体_GB2312" panose="02010609030101010101" pitchFamily="49" charset="-122"/>
              </a:endParaRPr>
            </a:p>
            <a:p>
              <a:r>
                <a:rPr lang="zh-CN" altLang="en-US" b="1" dirty="0">
                  <a:solidFill>
                    <a:srgbClr val="FF0000"/>
                  </a:solidFill>
                  <a:ea typeface="楷体_GB2312" panose="02010609030101010101" pitchFamily="49" charset="-122"/>
                </a:rPr>
                <a:t>做了什么？</a:t>
              </a:r>
              <a:endParaRPr lang="zh-CN" altLang="en-US" b="1" dirty="0">
                <a:solidFill>
                  <a:srgbClr val="FF0000"/>
                </a:solidFill>
                <a:ea typeface="楷体_GB2312" panose="02010609030101010101" pitchFamily="49" charset="-122"/>
              </a:endParaRPr>
            </a:p>
            <a:p>
              <a:r>
                <a:rPr lang="zh-CN" altLang="en-US" b="1" dirty="0">
                  <a:solidFill>
                    <a:srgbClr val="FF0000"/>
                  </a:solidFill>
                  <a:ea typeface="楷体_GB2312" panose="02010609030101010101" pitchFamily="49" charset="-122"/>
                </a:rPr>
                <a:t>优势在哪儿？</a:t>
              </a:r>
              <a:endParaRPr lang="zh-CN" altLang="en-US" b="1" dirty="0">
                <a:solidFill>
                  <a:srgbClr val="FF0000"/>
                </a:solidFill>
                <a:ea typeface="楷体_GB2312" panose="02010609030101010101" pitchFamily="49" charset="-122"/>
              </a:endParaRPr>
            </a:p>
          </p:txBody>
        </p:sp>
        <p:pic>
          <p:nvPicPr>
            <p:cNvPr id="20" name="图片 19" descr="timg"/>
            <p:cNvPicPr>
              <a:picLocks noChangeAspect="1"/>
            </p:cNvPicPr>
            <p:nvPr/>
          </p:nvPicPr>
          <p:blipFill>
            <a:blip r:embed="rId3" cstate="print">
              <a:clrChange>
                <a:clrFrom>
                  <a:srgbClr val="FFFFFF"/>
                </a:clrFrom>
                <a:clrTo>
                  <a:srgbClr val="FFFFFF">
                    <a:alpha val="0"/>
                  </a:srgbClr>
                </a:clrTo>
              </a:clrChange>
            </a:blip>
            <a:stretch>
              <a:fillRect/>
            </a:stretch>
          </p:blipFill>
          <p:spPr>
            <a:xfrm>
              <a:off x="12913" y="2283"/>
              <a:ext cx="1279" cy="1279"/>
            </a:xfrm>
            <a:prstGeom prst="rect">
              <a:avLst/>
            </a:prstGeom>
            <a:grpFill/>
          </p:spPr>
        </p:pic>
      </p:grpSp>
      <p:sp>
        <p:nvSpPr>
          <p:cNvPr id="17" name="矩形 16"/>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7" name="标题 1"/>
          <p:cNvSpPr txBox="1"/>
          <p:nvPr/>
        </p:nvSpPr>
        <p:spPr>
          <a:xfrm>
            <a:off x="254382" y="1140833"/>
            <a:ext cx="7077118"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sym typeface="+mn-ea"/>
              </a:rPr>
              <a:t>活动</a:t>
            </a:r>
            <a:r>
              <a:rPr lang="en-US" altLang="zh-CN" dirty="0">
                <a:sym typeface="+mn-ea"/>
              </a:rPr>
              <a:t>2</a:t>
            </a:r>
            <a:r>
              <a:rPr lang="zh-CN" altLang="en-US" dirty="0">
                <a:sym typeface="+mn-ea"/>
              </a:rPr>
              <a:t>：帮助“小智”查找问题原因</a:t>
            </a:r>
            <a:endParaRPr lang="zh-CN" altLang="en-US" dirty="0">
              <a:sym typeface="+mn-ea"/>
            </a:endParaRPr>
          </a:p>
        </p:txBody>
      </p:sp>
      <p:sp>
        <p:nvSpPr>
          <p:cNvPr id="21" name="内容占位符 2"/>
          <p:cNvSpPr txBox="1"/>
          <p:nvPr/>
        </p:nvSpPr>
        <p:spPr>
          <a:xfrm>
            <a:off x="254382" y="1863869"/>
            <a:ext cx="8375268" cy="1923953"/>
          </a:xfrm>
          <a:prstGeom prst="rect">
            <a:avLst/>
          </a:prstGeom>
        </p:spPr>
        <p:txBody>
          <a:bodyPr/>
          <a:lstStyle>
            <a:defPPr>
              <a:defRPr lang="zh-CN"/>
            </a:defPPr>
            <a:lvl1pPr indent="0">
              <a:lnSpc>
                <a:spcPct val="90000"/>
              </a:lnSpc>
              <a:spcBef>
                <a:spcPts val="1000"/>
              </a:spcBef>
              <a:buFont typeface="Arial" panose="020B0604020202020204" pitchFamily="34" charset="0"/>
              <a:buNone/>
              <a:defRPr sz="2000" b="1">
                <a:solidFill>
                  <a:srgbClr val="466E8C"/>
                </a:solidFill>
                <a:ea typeface="楷体_GB2312" panose="0201060903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spcBef>
                <a:spcPts val="0"/>
              </a:spcBef>
              <a:spcAft>
                <a:spcPts val="1000"/>
              </a:spcAft>
            </a:pPr>
            <a:r>
              <a:rPr lang="zh-CN" altLang="en-US" dirty="0"/>
              <a:t>活动要求：</a:t>
            </a:r>
            <a:endParaRPr lang="zh-CN" altLang="en-US" dirty="0"/>
          </a:p>
          <a:p>
            <a:pPr>
              <a:lnSpc>
                <a:spcPct val="120000"/>
              </a:lnSpc>
              <a:spcBef>
                <a:spcPts val="0"/>
              </a:spcBef>
              <a:spcAft>
                <a:spcPts val="1000"/>
              </a:spcAft>
            </a:pPr>
            <a:r>
              <a:rPr lang="zh-CN" altLang="en-US" dirty="0"/>
              <a:t>       </a:t>
            </a:r>
            <a:r>
              <a:rPr lang="zh-CN" altLang="en-US" b="0" dirty="0">
                <a:solidFill>
                  <a:schemeClr val="tx1"/>
                </a:solidFill>
              </a:rPr>
              <a:t>（</a:t>
            </a:r>
            <a:r>
              <a:rPr lang="en-US" altLang="zh-CN" b="0" dirty="0">
                <a:solidFill>
                  <a:schemeClr val="tx1"/>
                </a:solidFill>
              </a:rPr>
              <a:t>1</a:t>
            </a:r>
            <a:r>
              <a:rPr lang="zh-CN" altLang="en-US" b="0" dirty="0">
                <a:solidFill>
                  <a:schemeClr val="tx1"/>
                </a:solidFill>
              </a:rPr>
              <a:t>）交流活动</a:t>
            </a:r>
            <a:r>
              <a:rPr lang="en-US" altLang="zh-CN" b="0" dirty="0">
                <a:solidFill>
                  <a:schemeClr val="tx1"/>
                </a:solidFill>
              </a:rPr>
              <a:t>1</a:t>
            </a:r>
            <a:r>
              <a:rPr lang="zh-CN" altLang="en-US" b="0" dirty="0">
                <a:solidFill>
                  <a:schemeClr val="tx1"/>
                </a:solidFill>
              </a:rPr>
              <a:t>的研究结果，全面学习人工智能的应用。</a:t>
            </a:r>
            <a:endParaRPr lang="zh-CN" altLang="en-US" b="0" dirty="0">
              <a:solidFill>
                <a:schemeClr val="tx1"/>
              </a:solidFill>
            </a:endParaRPr>
          </a:p>
          <a:p>
            <a:pPr>
              <a:lnSpc>
                <a:spcPct val="120000"/>
              </a:lnSpc>
              <a:spcBef>
                <a:spcPts val="0"/>
              </a:spcBef>
              <a:spcAft>
                <a:spcPts val="1000"/>
              </a:spcAft>
            </a:pPr>
            <a:r>
              <a:rPr lang="zh-CN" altLang="en-US" b="0" dirty="0">
                <a:solidFill>
                  <a:schemeClr val="tx1"/>
                </a:solidFill>
              </a:rPr>
              <a:t>       （</a:t>
            </a:r>
            <a:r>
              <a:rPr lang="en-US" altLang="zh-CN" b="0" dirty="0">
                <a:solidFill>
                  <a:schemeClr val="tx1"/>
                </a:solidFill>
              </a:rPr>
              <a:t>2</a:t>
            </a:r>
            <a:r>
              <a:rPr lang="zh-CN" altLang="en-US" b="0" dirty="0">
                <a:solidFill>
                  <a:schemeClr val="tx1"/>
                </a:solidFill>
              </a:rPr>
              <a:t>）思考：为什么“小智”总是迂回作答？我们人类一般在什么时候也会这样做？如何让“小智”所答即所问？</a:t>
            </a:r>
            <a:endParaRPr lang="zh-CN" altLang="en-US" b="0" dirty="0">
              <a:solidFill>
                <a:schemeClr val="tx1"/>
              </a:solidFill>
            </a:endParaRPr>
          </a:p>
        </p:txBody>
      </p:sp>
      <p:pic>
        <p:nvPicPr>
          <p:cNvPr id="22" name="图片 21"/>
          <p:cNvPicPr>
            <a:picLocks noChangeAspect="1"/>
          </p:cNvPicPr>
          <p:nvPr/>
        </p:nvPicPr>
        <p:blipFill>
          <a:blip r:embed="rId1" cstate="print"/>
          <a:stretch>
            <a:fillRect/>
          </a:stretch>
        </p:blipFill>
        <p:spPr>
          <a:xfrm>
            <a:off x="732934" y="3795338"/>
            <a:ext cx="2327275" cy="2272030"/>
          </a:xfrm>
          <a:prstGeom prst="rect">
            <a:avLst/>
          </a:prstGeom>
        </p:spPr>
      </p:pic>
      <p:pic>
        <p:nvPicPr>
          <p:cNvPr id="23" name="图片 22"/>
          <p:cNvPicPr>
            <a:picLocks noChangeAspect="1"/>
          </p:cNvPicPr>
          <p:nvPr/>
        </p:nvPicPr>
        <p:blipFill>
          <a:blip r:embed="rId2" cstate="print">
            <a:clrChange>
              <a:clrFrom>
                <a:srgbClr val="F2F9FD">
                  <a:alpha val="100000"/>
                </a:srgbClr>
              </a:clrFrom>
              <a:clrTo>
                <a:srgbClr val="F2F9FD">
                  <a:alpha val="100000"/>
                  <a:alpha val="0"/>
                </a:srgbClr>
              </a:clrTo>
            </a:clrChange>
            <a:extLst>
              <a:ext uri="{28A0092B-C50C-407E-A947-70E740481C1C}">
                <a14:useLocalDpi xmlns:a14="http://schemas.microsoft.com/office/drawing/2010/main" val="0"/>
              </a:ext>
            </a:extLst>
          </a:blip>
          <a:stretch>
            <a:fillRect/>
          </a:stretch>
        </p:blipFill>
        <p:spPr>
          <a:xfrm>
            <a:off x="6491577" y="3578803"/>
            <a:ext cx="1628775" cy="2705100"/>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721" y="4019378"/>
            <a:ext cx="3086735" cy="1576070"/>
          </a:xfrm>
          <a:prstGeom prst="rect">
            <a:avLst/>
          </a:prstGeom>
        </p:spPr>
      </p:pic>
      <p:sp>
        <p:nvSpPr>
          <p:cNvPr id="11" name="矩形 10"/>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1" name="标题 1"/>
          <p:cNvSpPr txBox="1"/>
          <p:nvPr/>
        </p:nvSpPr>
        <p:spPr>
          <a:xfrm>
            <a:off x="228847" y="1180289"/>
            <a:ext cx="6439808"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sym typeface="+mn-ea"/>
              </a:rPr>
              <a:t>活动</a:t>
            </a:r>
            <a:r>
              <a:rPr lang="en-US" altLang="zh-CN" dirty="0">
                <a:sym typeface="+mn-ea"/>
              </a:rPr>
              <a:t>3</a:t>
            </a:r>
            <a:r>
              <a:rPr lang="zh-CN" altLang="en-US" dirty="0">
                <a:sym typeface="+mn-ea"/>
              </a:rPr>
              <a:t>：为“小智”研制改进方案</a:t>
            </a:r>
            <a:endParaRPr lang="zh-CN" altLang="en-US" dirty="0">
              <a:sym typeface="+mn-ea"/>
            </a:endParaRPr>
          </a:p>
        </p:txBody>
      </p:sp>
      <p:sp>
        <p:nvSpPr>
          <p:cNvPr id="12" name="内容占位符 2"/>
          <p:cNvSpPr txBox="1"/>
          <p:nvPr/>
        </p:nvSpPr>
        <p:spPr>
          <a:xfrm>
            <a:off x="228847" y="1997877"/>
            <a:ext cx="4897335" cy="457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ea typeface="楷体_GB2312" panose="02010609030101010101" pitchFamily="49" charset="-122"/>
              </a:rPr>
              <a:t>活动要求：设计制作新语料。</a:t>
            </a:r>
            <a:endParaRPr lang="zh-CN" altLang="en-US" sz="2000" b="1" dirty="0">
              <a:ea typeface="楷体_GB2312" panose="02010609030101010101" pitchFamily="49" charset="-122"/>
            </a:endParaRPr>
          </a:p>
        </p:txBody>
      </p:sp>
      <p:graphicFrame>
        <p:nvGraphicFramePr>
          <p:cNvPr id="15" name="表格 14"/>
          <p:cNvGraphicFramePr/>
          <p:nvPr/>
        </p:nvGraphicFramePr>
        <p:xfrm>
          <a:off x="2140931" y="2455299"/>
          <a:ext cx="6430414" cy="3898985"/>
        </p:xfrm>
        <a:graphic>
          <a:graphicData uri="http://schemas.openxmlformats.org/drawingml/2006/table">
            <a:tbl>
              <a:tblPr firstRow="1" bandRow="1">
                <a:tableStyleId>{3B4B98B0-60AC-42C2-AFA5-B58CD77FA1E5}</a:tableStyleId>
              </a:tblPr>
              <a:tblGrid>
                <a:gridCol w="6430414"/>
              </a:tblGrid>
              <a:tr h="264204">
                <a:tc>
                  <a:txBody>
                    <a:bodyPr/>
                    <a:lstStyle/>
                    <a:p>
                      <a:pPr indent="0" algn="ctr">
                        <a:buNone/>
                      </a:pPr>
                      <a:r>
                        <a:rPr lang="zh-CN" altLang="en-US" sz="1400" b="1" dirty="0">
                          <a:ea typeface="楷体_GB2312" panose="02010609030101010101" pitchFamily="49" charset="-122"/>
                        </a:rPr>
                        <a:t>语料示例</a:t>
                      </a:r>
                      <a:endParaRPr lang="zh-CN" altLang="en-US" sz="1400" b="1" dirty="0">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4756">
                <a:tc>
                  <a:txBody>
                    <a:bodyPr/>
                    <a:lstStyle/>
                    <a:p>
                      <a:pPr indent="0">
                        <a:buNone/>
                      </a:pPr>
                      <a:r>
                        <a:rPr lang="en-US" sz="1400" b="1">
                          <a:ea typeface="楷体_GB2312" panose="02010609030101010101" pitchFamily="49" charset="-122"/>
                        </a:rPr>
                        <a:t>问题（问题长度不超过64个字符）：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9579">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扫地机器人？</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1142">
                <a:tc>
                  <a:txBody>
                    <a:bodyPr/>
                    <a:lstStyle/>
                    <a:p>
                      <a:pPr indent="0">
                        <a:buNone/>
                      </a:pPr>
                      <a:r>
                        <a:rPr lang="en-US" sz="1400" b="1" dirty="0">
                          <a:ea typeface="楷体_GB2312" panose="02010609030101010101" pitchFamily="49" charset="-122"/>
                        </a:rPr>
                        <a:t>答案（答案不超过600字符）：</a:t>
                      </a:r>
                      <a:endParaRPr lang="en-US" altLang="en-US" sz="1400" b="1" dirty="0">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51666">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 作为智能家居的代表，结合了AI技术的扫地机器人能够达到更好的居家自动打扫效果。它们</a:t>
                      </a:r>
                      <a:r>
                        <a:rPr lang="zh-CN" altLang="en-US" sz="1400" b="1">
                          <a:solidFill>
                            <a:srgbClr val="FF0000"/>
                          </a:solidFill>
                          <a:ea typeface="楷体_GB2312" panose="02010609030101010101" pitchFamily="49" charset="-122"/>
                        </a:rPr>
                        <a:t>是</a:t>
                      </a:r>
                      <a:r>
                        <a:rPr lang="en-US" sz="1400" b="1">
                          <a:solidFill>
                            <a:srgbClr val="FF0000"/>
                          </a:solidFill>
                          <a:ea typeface="楷体_GB2312" panose="02010609030101010101" pitchFamily="49" charset="-122"/>
                        </a:rPr>
                        <a:t>搭载</a:t>
                      </a:r>
                      <a:r>
                        <a:rPr lang="zh-CN" altLang="en-US" sz="1400" b="1">
                          <a:solidFill>
                            <a:srgbClr val="FF0000"/>
                          </a:solidFill>
                          <a:ea typeface="楷体_GB2312" panose="02010609030101010101" pitchFamily="49" charset="-122"/>
                        </a:rPr>
                        <a:t>了</a:t>
                      </a:r>
                      <a:r>
                        <a:rPr lang="en-US" sz="1400" b="1">
                          <a:solidFill>
                            <a:srgbClr val="FF0000"/>
                          </a:solidFill>
                          <a:ea typeface="楷体_GB2312" panose="02010609030101010101" pitchFamily="49" charset="-122"/>
                        </a:rPr>
                        <a:t>智能处理器的吸尘装置；</a:t>
                      </a:r>
                      <a:r>
                        <a:rPr lang="zh-CN" altLang="en-US" sz="1400" b="1">
                          <a:solidFill>
                            <a:srgbClr val="FF0000"/>
                          </a:solidFill>
                          <a:ea typeface="楷体_GB2312" panose="02010609030101010101" pitchFamily="49" charset="-122"/>
                        </a:rPr>
                        <a:t>它们</a:t>
                      </a:r>
                      <a:r>
                        <a:rPr lang="en-US" sz="1400" b="1">
                          <a:solidFill>
                            <a:srgbClr val="FF0000"/>
                          </a:solidFill>
                          <a:ea typeface="楷体_GB2312" panose="02010609030101010101" pitchFamily="49" charset="-122"/>
                        </a:rPr>
                        <a:t>拥有多项传感器，</a:t>
                      </a:r>
                      <a:r>
                        <a:rPr lang="zh-CN" altLang="en-US" sz="1400" b="1">
                          <a:solidFill>
                            <a:srgbClr val="FF0000"/>
                          </a:solidFill>
                          <a:ea typeface="楷体_GB2312" panose="02010609030101010101" pitchFamily="49" charset="-122"/>
                        </a:rPr>
                        <a:t>如</a:t>
                      </a:r>
                      <a:r>
                        <a:rPr lang="en-US" sz="1400" b="1">
                          <a:solidFill>
                            <a:srgbClr val="FF0000"/>
                          </a:solidFill>
                          <a:ea typeface="楷体_GB2312" panose="02010609030101010101" pitchFamily="49" charset="-122"/>
                        </a:rPr>
                        <a:t>距离传感器、超声波传感器</a:t>
                      </a:r>
                      <a:r>
                        <a:rPr lang="zh-CN" altLang="en-US" sz="1400" b="1">
                          <a:solidFill>
                            <a:srgbClr val="FF0000"/>
                          </a:solidFill>
                          <a:ea typeface="楷体_GB2312" panose="02010609030101010101" pitchFamily="49" charset="-122"/>
                        </a:rPr>
                        <a:t>、</a:t>
                      </a:r>
                      <a:r>
                        <a:rPr lang="en-US" sz="1400" b="1">
                          <a:solidFill>
                            <a:srgbClr val="FF0000"/>
                          </a:solidFill>
                          <a:ea typeface="楷体_GB2312" panose="02010609030101010101" pitchFamily="49" charset="-122"/>
                        </a:rPr>
                        <a:t>雷达传感器等，可以进行精确定位。</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7724">
                <a:tc>
                  <a:txBody>
                    <a:bodyPr/>
                    <a:lstStyle/>
                    <a:p>
                      <a:pPr indent="0">
                        <a:buNone/>
                      </a:pPr>
                      <a:r>
                        <a:rPr lang="en-US" sz="1400" b="1">
                          <a:ea typeface="楷体_GB2312" panose="02010609030101010101" pitchFamily="49" charset="-122"/>
                        </a:rPr>
                        <a:t>相似问法1（问题出长度不超过64个字符）：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1695">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什么是智能扫地</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7724">
                <a:tc>
                  <a:txBody>
                    <a:bodyPr/>
                    <a:lstStyle/>
                    <a:p>
                      <a:pPr indent="0">
                        <a:buNone/>
                      </a:pPr>
                      <a:r>
                        <a:rPr lang="en-US" sz="1400" b="1">
                          <a:ea typeface="楷体_GB2312" panose="02010609030101010101" pitchFamily="49" charset="-122"/>
                        </a:rPr>
                        <a:t>相似问法2（问题出长度不超过64个字符）：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2248">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何为扫地机器人</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7724">
                <a:tc>
                  <a:txBody>
                    <a:bodyPr/>
                    <a:lstStyle/>
                    <a:p>
                      <a:pPr indent="0">
                        <a:buNone/>
                      </a:pPr>
                      <a:r>
                        <a:rPr lang="en-US" sz="1400" b="1">
                          <a:ea typeface="楷体_GB2312" panose="02010609030101010101" pitchFamily="49" charset="-122"/>
                        </a:rPr>
                        <a:t>相似问法3（问题出长度不超过64个字符）：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1695">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自动扫地是咋回事</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7724">
                <a:tc>
                  <a:txBody>
                    <a:bodyPr/>
                    <a:lstStyle/>
                    <a:p>
                      <a:pPr indent="0">
                        <a:buNone/>
                      </a:pPr>
                      <a:r>
                        <a:rPr lang="en-US" sz="1400" b="1">
                          <a:ea typeface="楷体_GB2312" panose="02010609030101010101" pitchFamily="49" charset="-122"/>
                        </a:rPr>
                        <a:t>相似问法4（问题出长度不超过64个字符）：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2248">
                <a:tc>
                  <a:txBody>
                    <a:bodyPr/>
                    <a:lstStyle/>
                    <a:p>
                      <a:pPr indent="0">
                        <a:buNone/>
                      </a:pPr>
                      <a:r>
                        <a:rPr lang="en-US" sz="1400" b="1">
                          <a:ea typeface="楷体_GB2312" panose="02010609030101010101" pitchFamily="49" charset="-122"/>
                        </a:rPr>
                        <a:t>      </a:t>
                      </a:r>
                      <a:r>
                        <a:rPr lang="en-US" sz="1400" b="1">
                          <a:solidFill>
                            <a:srgbClr val="FF0000"/>
                          </a:solidFill>
                          <a:ea typeface="楷体_GB2312" panose="02010609030101010101" pitchFamily="49" charset="-122"/>
                        </a:rPr>
                        <a:t>  智能扫地是什么</a:t>
                      </a:r>
                      <a:endParaRPr lang="en-US" altLang="en-US" sz="1400" b="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7724">
                <a:tc>
                  <a:txBody>
                    <a:bodyPr/>
                    <a:lstStyle/>
                    <a:p>
                      <a:pPr indent="0">
                        <a:buNone/>
                      </a:pPr>
                      <a:r>
                        <a:rPr lang="en-US" sz="1400" b="1">
                          <a:ea typeface="楷体_GB2312" panose="02010609030101010101" pitchFamily="49" charset="-122"/>
                        </a:rPr>
                        <a:t>相似问法5（问题出长度不超过64个字符）：</a:t>
                      </a:r>
                      <a:endParaRPr lang="en-US" altLang="en-US" sz="1400" b="1">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1695">
                <a:tc>
                  <a:txBody>
                    <a:bodyPr/>
                    <a:lstStyle/>
                    <a:p>
                      <a:pPr indent="0">
                        <a:buNone/>
                      </a:pPr>
                      <a:r>
                        <a:rPr lang="en-US" sz="1400" b="1" dirty="0">
                          <a:ea typeface="楷体_GB2312" panose="02010609030101010101" pitchFamily="49" charset="-122"/>
                        </a:rPr>
                        <a:t>        </a:t>
                      </a:r>
                      <a:r>
                        <a:rPr lang="en-US" sz="1400" b="1" dirty="0" err="1">
                          <a:solidFill>
                            <a:srgbClr val="FF0000"/>
                          </a:solidFill>
                          <a:ea typeface="楷体_GB2312" panose="02010609030101010101" pitchFamily="49" charset="-122"/>
                        </a:rPr>
                        <a:t>何谓智能打扫</a:t>
                      </a:r>
                      <a:endParaRPr lang="en-US" altLang="en-US" sz="1400" b="1" dirty="0" err="1">
                        <a:solidFill>
                          <a:srgbClr val="FF0000"/>
                        </a:solidFill>
                        <a:ea typeface="楷体_GB2312" panose="02010609030101010101" pitchFamily="49"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图片 15" descr="timg"/>
          <p:cNvPicPr>
            <a:picLocks noChangeAspect="1"/>
          </p:cNvPicPr>
          <p:nvPr/>
        </p:nvPicPr>
        <p:blipFill>
          <a:blip r:embed="rId1" cstate="print">
            <a:clrChange>
              <a:clrFrom>
                <a:srgbClr val="FFFFFF">
                  <a:alpha val="100000"/>
                </a:srgbClr>
              </a:clrFrom>
              <a:clrTo>
                <a:srgbClr val="FFFFFF">
                  <a:alpha val="100000"/>
                  <a:alpha val="0"/>
                </a:srgbClr>
              </a:clrTo>
            </a:clrChange>
          </a:blip>
          <a:stretch>
            <a:fillRect/>
          </a:stretch>
        </p:blipFill>
        <p:spPr>
          <a:xfrm>
            <a:off x="-265859" y="3569970"/>
            <a:ext cx="2552065" cy="1192530"/>
          </a:xfrm>
          <a:prstGeom prst="rect">
            <a:avLst/>
          </a:prstGeom>
        </p:spPr>
      </p:pic>
      <p:sp>
        <p:nvSpPr>
          <p:cNvPr id="9" name="矩形 8"/>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标题 1"/>
          <p:cNvSpPr txBox="1"/>
          <p:nvPr/>
        </p:nvSpPr>
        <p:spPr>
          <a:xfrm>
            <a:off x="324270" y="1159971"/>
            <a:ext cx="6667658" cy="583565"/>
          </a:xfrm>
          <a:prstGeom prst="rect">
            <a:avLst/>
          </a:prstGeom>
          <a:noFill/>
        </p:spPr>
        <p:txBody>
          <a:bodyPr wrap="square" rtlCol="0">
            <a:spAutoFit/>
          </a:bodyPr>
          <a:lstStyle>
            <a:defPPr>
              <a:defRPr lang="zh-CN"/>
            </a:defPPr>
            <a:lvl1pPr>
              <a:defRPr sz="3200" b="1" kern="0">
                <a:solidFill>
                  <a:srgbClr val="466E8C"/>
                </a:solidFill>
                <a:effectLst/>
                <a:latin typeface="楷体_GB2312" panose="02010609030101010101" pitchFamily="49" charset="-122"/>
                <a:ea typeface="楷体_GB2312" panose="02010609030101010101" pitchFamily="49" charset="-122"/>
                <a:cs typeface="+mj-cs"/>
              </a:defRPr>
            </a:lvl1pPr>
          </a:lstStyle>
          <a:p>
            <a:r>
              <a:rPr lang="zh-CN" altLang="en-US" dirty="0">
                <a:sym typeface="+mn-ea"/>
              </a:rPr>
              <a:t>活动</a:t>
            </a:r>
            <a:r>
              <a:rPr lang="en-US" altLang="zh-CN" dirty="0">
                <a:sym typeface="+mn-ea"/>
              </a:rPr>
              <a:t>4</a:t>
            </a:r>
            <a:r>
              <a:rPr lang="zh-CN" altLang="en-US" dirty="0">
                <a:sym typeface="+mn-ea"/>
              </a:rPr>
              <a:t>：为“小智”添加新知识库</a:t>
            </a:r>
            <a:endParaRPr lang="zh-CN" altLang="en-US" dirty="0">
              <a:sym typeface="+mn-ea"/>
            </a:endParaRPr>
          </a:p>
        </p:txBody>
      </p:sp>
      <p:sp>
        <p:nvSpPr>
          <p:cNvPr id="18" name="内容占位符 8"/>
          <p:cNvSpPr txBox="1"/>
          <p:nvPr/>
        </p:nvSpPr>
        <p:spPr>
          <a:xfrm>
            <a:off x="324270" y="1857215"/>
            <a:ext cx="6766812" cy="1765052"/>
          </a:xfrm>
          <a:prstGeom prst="rect">
            <a:avLst/>
          </a:prstGeom>
        </p:spPr>
        <p:txBody>
          <a:bodyPr/>
          <a:lstStyle>
            <a:defPPr>
              <a:defRPr lang="zh-CN"/>
            </a:defPPr>
            <a:lvl1pPr indent="0">
              <a:lnSpc>
                <a:spcPct val="90000"/>
              </a:lnSpc>
              <a:spcBef>
                <a:spcPts val="1000"/>
              </a:spcBef>
              <a:buFont typeface="Arial" panose="020B0604020202020204" pitchFamily="34" charset="0"/>
              <a:buNone/>
              <a:defRPr sz="2000" b="1">
                <a:solidFill>
                  <a:srgbClr val="466E8C"/>
                </a:solidFill>
                <a:ea typeface="楷体_GB2312" panose="0201060903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活动要求：</a:t>
            </a:r>
            <a:endParaRPr lang="zh-CN" altLang="en-US" dirty="0"/>
          </a:p>
          <a:p>
            <a:r>
              <a:rPr lang="zh-CN" altLang="en-US" b="0" dirty="0">
                <a:solidFill>
                  <a:schemeClr val="tx1"/>
                </a:solidFill>
              </a:rPr>
              <a:t>（</a:t>
            </a:r>
            <a:r>
              <a:rPr lang="en-US" altLang="zh-CN" b="0" dirty="0">
                <a:solidFill>
                  <a:schemeClr val="tx1"/>
                </a:solidFill>
              </a:rPr>
              <a:t>1</a:t>
            </a:r>
            <a:r>
              <a:rPr lang="zh-CN" altLang="en-US" b="0" dirty="0">
                <a:solidFill>
                  <a:schemeClr val="tx1"/>
                </a:solidFill>
              </a:rPr>
              <a:t>）自学微课，添加新语料库。</a:t>
            </a:r>
            <a:endParaRPr lang="zh-CN" altLang="en-US" b="0" dirty="0">
              <a:solidFill>
                <a:schemeClr val="tx1"/>
              </a:solidFill>
            </a:endParaRPr>
          </a:p>
          <a:p>
            <a:r>
              <a:rPr lang="zh-CN" altLang="en-US" b="0" dirty="0">
                <a:solidFill>
                  <a:schemeClr val="tx1"/>
                </a:solidFill>
                <a:sym typeface="+mn-ea"/>
              </a:rPr>
              <a:t>（</a:t>
            </a:r>
            <a:r>
              <a:rPr lang="en-US" altLang="zh-CN" b="0" dirty="0">
                <a:solidFill>
                  <a:schemeClr val="tx1"/>
                </a:solidFill>
                <a:sym typeface="+mn-ea"/>
              </a:rPr>
              <a:t>2</a:t>
            </a:r>
            <a:r>
              <a:rPr lang="zh-CN" altLang="en-US" b="0" dirty="0">
                <a:solidFill>
                  <a:schemeClr val="tx1"/>
                </a:solidFill>
                <a:sym typeface="+mn-ea"/>
              </a:rPr>
              <a:t>）</a:t>
            </a:r>
            <a:r>
              <a:rPr lang="zh-CN" altLang="en-US" b="0" dirty="0">
                <a:solidFill>
                  <a:schemeClr val="tx1"/>
                </a:solidFill>
              </a:rPr>
              <a:t>组内合作完成活动评价表。</a:t>
            </a:r>
            <a:endParaRPr lang="zh-CN" altLang="en-US" b="0" dirty="0">
              <a:solidFill>
                <a:schemeClr val="tx1"/>
              </a:solidFill>
            </a:endParaRPr>
          </a:p>
          <a:p>
            <a:r>
              <a:rPr lang="zh-CN" altLang="en-US" b="0" dirty="0">
                <a:solidFill>
                  <a:schemeClr val="tx1"/>
                </a:solidFill>
              </a:rPr>
              <a:t>（</a:t>
            </a:r>
            <a:r>
              <a:rPr lang="en-US" altLang="zh-CN" b="0" dirty="0">
                <a:solidFill>
                  <a:schemeClr val="tx1"/>
                </a:solidFill>
              </a:rPr>
              <a:t>3</a:t>
            </a:r>
            <a:r>
              <a:rPr lang="zh-CN" altLang="en-US" b="0" dirty="0">
                <a:solidFill>
                  <a:schemeClr val="tx1"/>
                </a:solidFill>
              </a:rPr>
              <a:t>）思考：针对新知识，新“小智”是否能所答即所问？</a:t>
            </a:r>
            <a:endParaRPr lang="zh-CN" altLang="en-US" b="0" dirty="0">
              <a:solidFill>
                <a:schemeClr val="tx1"/>
              </a:solidFill>
            </a:endParaRPr>
          </a:p>
        </p:txBody>
      </p:sp>
      <p:graphicFrame>
        <p:nvGraphicFramePr>
          <p:cNvPr id="19" name="表格 18"/>
          <p:cNvGraphicFramePr/>
          <p:nvPr>
            <p:custDataLst>
              <p:tags r:id="rId1"/>
            </p:custDataLst>
          </p:nvPr>
        </p:nvGraphicFramePr>
        <p:xfrm>
          <a:off x="1277627" y="3502755"/>
          <a:ext cx="6588746" cy="3063676"/>
        </p:xfrm>
        <a:graphic>
          <a:graphicData uri="http://schemas.openxmlformats.org/drawingml/2006/table">
            <a:tbl>
              <a:tblPr firstRow="1" bandRow="1">
                <a:tableStyleId>{C4B1156A-380E-4F78-BDF5-A606A8083BF9}</a:tableStyleId>
              </a:tblPr>
              <a:tblGrid>
                <a:gridCol w="941702"/>
                <a:gridCol w="1699116"/>
                <a:gridCol w="2485029"/>
                <a:gridCol w="1462899"/>
              </a:tblGrid>
              <a:tr h="278516">
                <a:tc>
                  <a:txBody>
                    <a:bodyPr/>
                    <a:lstStyle/>
                    <a:p>
                      <a:pPr algn="ctr">
                        <a:buClrTx/>
                        <a:buSzTx/>
                        <a:buFontTx/>
                        <a:buNone/>
                      </a:pPr>
                      <a:r>
                        <a:rPr lang="en-US" sz="1400" dirty="0" err="1">
                          <a:ea typeface="楷体_GB2312" panose="02010609030101010101" pitchFamily="49" charset="-122"/>
                        </a:rPr>
                        <a:t>研究主题</a:t>
                      </a:r>
                      <a:endParaRPr lang="en-US" sz="1400" dirty="0">
                        <a:ea typeface="楷体_GB2312" panose="02010609030101010101" pitchFamily="49" charset="-122"/>
                      </a:endParaRPr>
                    </a:p>
                  </a:txBody>
                  <a:tcPr marL="68580" marR="68580" marT="0" marB="0" anchor="ctr"/>
                </a:tc>
                <a:tc>
                  <a:txBody>
                    <a:bodyPr/>
                    <a:lstStyle/>
                    <a:p>
                      <a:pPr indent="0" algn="ctr">
                        <a:buNone/>
                      </a:pPr>
                      <a:r>
                        <a:rPr lang="en-US" sz="1400">
                          <a:ea typeface="楷体_GB2312" panose="02010609030101010101" pitchFamily="49" charset="-122"/>
                        </a:rPr>
                        <a:t>典型案例是否丰富</a:t>
                      </a:r>
                      <a:endParaRPr lang="en-US" sz="1400">
                        <a:ea typeface="楷体_GB2312" panose="02010609030101010101" pitchFamily="49" charset="-122"/>
                      </a:endParaRPr>
                    </a:p>
                  </a:txBody>
                  <a:tcPr marL="68580" marR="68580" marT="0" marB="0" anchor="ctr"/>
                </a:tc>
                <a:tc>
                  <a:txBody>
                    <a:bodyPr/>
                    <a:lstStyle/>
                    <a:p>
                      <a:pPr indent="0" algn="ctr">
                        <a:buNone/>
                      </a:pPr>
                      <a:r>
                        <a:rPr lang="en-US" sz="1400">
                          <a:ea typeface="楷体_GB2312" panose="02010609030101010101" pitchFamily="49" charset="-122"/>
                        </a:rPr>
                        <a:t>问题、相似问题设计否合理</a:t>
                      </a:r>
                      <a:endParaRPr lang="en-US" sz="1400">
                        <a:ea typeface="楷体_GB2312" panose="02010609030101010101" pitchFamily="49" charset="-122"/>
                      </a:endParaRPr>
                    </a:p>
                  </a:txBody>
                  <a:tcPr marL="68580" marR="68580" marT="0" marB="0" anchor="ctr"/>
                </a:tc>
                <a:tc>
                  <a:txBody>
                    <a:bodyPr/>
                    <a:lstStyle/>
                    <a:p>
                      <a:pPr indent="0" algn="ctr">
                        <a:buNone/>
                      </a:pPr>
                      <a:r>
                        <a:rPr lang="en-US" sz="1400">
                          <a:ea typeface="楷体_GB2312" panose="02010609030101010101" pitchFamily="49" charset="-122"/>
                        </a:rPr>
                        <a:t>答案是否准确</a:t>
                      </a:r>
                      <a:endParaRPr lang="en-US" sz="14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工业</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农业</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医疗卫生</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家居</a:t>
                      </a:r>
                      <a:endParaRPr lang="en-US" sz="1400">
                        <a:ea typeface="楷体_GB2312" panose="02010609030101010101" pitchFamily="49" charset="-122"/>
                      </a:endParaRPr>
                    </a:p>
                  </a:txBody>
                  <a:tcPr marL="68580" marR="68580" marT="0" marB="0" anchor="ctr"/>
                </a:tc>
                <a:tc>
                  <a:txBody>
                    <a:bodyPr/>
                    <a:lstStyle/>
                    <a:p>
                      <a:pPr indent="0" algn="ctr">
                        <a:buNone/>
                      </a:pPr>
                      <a:r>
                        <a:rPr lang="en-US" sz="1000" dirty="0">
                          <a:ea typeface="楷体_GB2312" panose="02010609030101010101" pitchFamily="49" charset="-122"/>
                        </a:rPr>
                        <a:t> </a:t>
                      </a:r>
                      <a:endParaRPr lang="en-US" sz="1000" dirty="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交通</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零售业</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娱乐</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服务业</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教育教学</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r>
              <a:tr h="278516">
                <a:tc>
                  <a:txBody>
                    <a:bodyPr/>
                    <a:lstStyle/>
                    <a:p>
                      <a:pPr indent="0" algn="ctr">
                        <a:buNone/>
                      </a:pPr>
                      <a:r>
                        <a:rPr lang="en-US" sz="1400">
                          <a:ea typeface="楷体_GB2312" panose="02010609030101010101" pitchFamily="49" charset="-122"/>
                        </a:rPr>
                        <a:t>个人设备</a:t>
                      </a:r>
                      <a:endParaRPr lang="en-US" sz="1400">
                        <a:ea typeface="楷体_GB2312" panose="02010609030101010101" pitchFamily="49" charset="-122"/>
                      </a:endParaRPr>
                    </a:p>
                  </a:txBody>
                  <a:tcPr marL="68580" marR="68580" marT="0" marB="0" anchor="ctr"/>
                </a:tc>
                <a:tc>
                  <a:txBody>
                    <a:bodyPr/>
                    <a:lstStyle/>
                    <a:p>
                      <a:pPr indent="0" algn="ctr">
                        <a:buNone/>
                      </a:pPr>
                      <a:r>
                        <a:rPr lang="en-US" sz="1000">
                          <a:ea typeface="楷体_GB2312" panose="02010609030101010101" pitchFamily="49" charset="-122"/>
                        </a:rPr>
                        <a:t> </a:t>
                      </a:r>
                      <a:endParaRPr lang="en-US" sz="1000">
                        <a:ea typeface="楷体_GB2312" panose="02010609030101010101" pitchFamily="49" charset="-122"/>
                      </a:endParaRPr>
                    </a:p>
                  </a:txBody>
                  <a:tcPr marL="68580" marR="68580" marT="0" marB="0" anchor="ctr"/>
                </a:tc>
                <a:tc>
                  <a:txBody>
                    <a:bodyPr/>
                    <a:lstStyle/>
                    <a:p>
                      <a:pPr indent="0" algn="ctr">
                        <a:buNone/>
                      </a:pPr>
                      <a:r>
                        <a:rPr lang="en-US" sz="1000" dirty="0">
                          <a:ea typeface="楷体_GB2312" panose="02010609030101010101" pitchFamily="49" charset="-122"/>
                        </a:rPr>
                        <a:t> </a:t>
                      </a:r>
                      <a:endParaRPr lang="en-US" sz="1000" dirty="0">
                        <a:ea typeface="楷体_GB2312" panose="02010609030101010101" pitchFamily="49" charset="-122"/>
                      </a:endParaRPr>
                    </a:p>
                  </a:txBody>
                  <a:tcPr marL="68580" marR="68580" marT="0" marB="0" anchor="ctr"/>
                </a:tc>
                <a:tc>
                  <a:txBody>
                    <a:bodyPr/>
                    <a:lstStyle/>
                    <a:p>
                      <a:pPr indent="0" algn="ctr">
                        <a:buNone/>
                      </a:pPr>
                      <a:endParaRPr lang="en-US" sz="1000" dirty="0">
                        <a:ea typeface="楷体_GB2312" panose="02010609030101010101" pitchFamily="49" charset="-122"/>
                      </a:endParaRPr>
                    </a:p>
                  </a:txBody>
                  <a:tcPr marL="68580" marR="68580" marT="0" marB="0" anchor="ctr"/>
                </a:tc>
              </a:tr>
            </a:tbl>
          </a:graphicData>
        </a:graphic>
      </p:graphicFrame>
      <p:sp>
        <p:nvSpPr>
          <p:cNvPr id="21" name="文本框 20"/>
          <p:cNvSpPr txBox="1"/>
          <p:nvPr/>
        </p:nvSpPr>
        <p:spPr>
          <a:xfrm>
            <a:off x="2480974" y="4561443"/>
            <a:ext cx="1114408" cy="1477328"/>
          </a:xfrm>
          <a:prstGeom prst="rect">
            <a:avLst/>
          </a:prstGeom>
          <a:noFill/>
        </p:spPr>
        <p:txBody>
          <a:bodyPr wrap="none" rtlCol="0">
            <a:spAutoFit/>
            <a:scene3d>
              <a:camera prst="orthographicFront"/>
              <a:lightRig rig="threePt" dir="t"/>
            </a:scene3d>
          </a:bodyPr>
          <a:lstStyle>
            <a:defPPr>
              <a:defRPr lang="zh-CN"/>
            </a:defPPr>
            <a:lvl1pPr>
              <a:defRPr>
                <a:ln w="10160">
                  <a:solidFill>
                    <a:schemeClr val="accent5"/>
                  </a:solidFill>
                  <a:prstDash val="solid"/>
                </a:ln>
                <a:solidFill>
                  <a:srgbClr val="466E8C"/>
                </a:solidFill>
                <a:latin typeface="仿宋" panose="02010609060101010101" charset="-122"/>
                <a:ea typeface="楷体_GB2312" panose="02010609030101010101" pitchFamily="49" charset="-122"/>
              </a:defRPr>
            </a:lvl1pPr>
          </a:lstStyle>
          <a:p>
            <a:r>
              <a:rPr lang="zh-CN" altLang="en-US" dirty="0"/>
              <a:t>很不丰富</a:t>
            </a:r>
            <a:endParaRPr lang="zh-CN" altLang="en-US" dirty="0"/>
          </a:p>
          <a:p>
            <a:r>
              <a:rPr lang="zh-CN" altLang="en-US" dirty="0"/>
              <a:t>不丰富</a:t>
            </a:r>
            <a:endParaRPr lang="zh-CN" altLang="en-US" dirty="0"/>
          </a:p>
          <a:p>
            <a:r>
              <a:rPr lang="zh-CN" altLang="en-US" dirty="0"/>
              <a:t>一般</a:t>
            </a:r>
            <a:endParaRPr lang="zh-CN" altLang="en-US" dirty="0"/>
          </a:p>
          <a:p>
            <a:r>
              <a:rPr lang="zh-CN" altLang="en-US" dirty="0"/>
              <a:t>丰富</a:t>
            </a:r>
            <a:endParaRPr lang="zh-CN" altLang="en-US" dirty="0"/>
          </a:p>
          <a:p>
            <a:r>
              <a:rPr lang="zh-CN" altLang="en-US" dirty="0"/>
              <a:t>很丰富</a:t>
            </a:r>
            <a:endParaRPr lang="zh-CN" altLang="en-US" dirty="0"/>
          </a:p>
        </p:txBody>
      </p:sp>
      <p:sp>
        <p:nvSpPr>
          <p:cNvPr id="22" name="文本框 21"/>
          <p:cNvSpPr txBox="1"/>
          <p:nvPr/>
        </p:nvSpPr>
        <p:spPr>
          <a:xfrm>
            <a:off x="4572000" y="4561443"/>
            <a:ext cx="1097280" cy="1476375"/>
          </a:xfrm>
          <a:prstGeom prst="rect">
            <a:avLst/>
          </a:prstGeom>
          <a:noFill/>
        </p:spPr>
        <p:txBody>
          <a:bodyPr wrap="none" rtlCol="0">
            <a:spAutoFit/>
            <a:scene3d>
              <a:camera prst="orthographicFront"/>
              <a:lightRig rig="threePt" dir="t"/>
            </a:scene3d>
          </a:bodyPr>
          <a:lstStyle/>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很不合理</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不合理</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一般</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合理</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很合理</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p:txBody>
      </p:sp>
      <p:sp>
        <p:nvSpPr>
          <p:cNvPr id="23" name="文本框 22"/>
          <p:cNvSpPr txBox="1"/>
          <p:nvPr/>
        </p:nvSpPr>
        <p:spPr>
          <a:xfrm>
            <a:off x="6508108" y="4566097"/>
            <a:ext cx="1097280" cy="1476375"/>
          </a:xfrm>
          <a:prstGeom prst="rect">
            <a:avLst/>
          </a:prstGeom>
          <a:noFill/>
        </p:spPr>
        <p:txBody>
          <a:bodyPr wrap="none" rtlCol="0">
            <a:spAutoFit/>
            <a:scene3d>
              <a:camera prst="orthographicFront"/>
              <a:lightRig rig="threePt" dir="t"/>
            </a:scene3d>
          </a:bodyPr>
          <a:lstStyle/>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很不准确</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不准确</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一般</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准确</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a:p>
            <a:r>
              <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rPr>
              <a:t>很准确</a:t>
            </a:r>
            <a:endParaRPr lang="zh-CN" altLang="en-US" dirty="0">
              <a:ln w="10160">
                <a:solidFill>
                  <a:schemeClr val="accent5"/>
                </a:solidFill>
                <a:prstDash val="solid"/>
              </a:ln>
              <a:solidFill>
                <a:srgbClr val="466E8C"/>
              </a:solidFill>
              <a:latin typeface="仿宋" panose="02010609060101010101" charset="-122"/>
              <a:ea typeface="楷体_GB2312" panose="02010609030101010101" pitchFamily="49" charset="-122"/>
            </a:endParaRPr>
          </a:p>
        </p:txBody>
      </p:sp>
      <p:sp>
        <p:nvSpPr>
          <p:cNvPr id="12" name="矩形 11"/>
          <p:cNvSpPr/>
          <p:nvPr/>
        </p:nvSpPr>
        <p:spPr>
          <a:xfrm>
            <a:off x="199982" y="255161"/>
            <a:ext cx="6354728" cy="706755"/>
          </a:xfrm>
          <a:prstGeom prst="rect">
            <a:avLst/>
          </a:prstGeom>
          <a:noFill/>
        </p:spPr>
        <p:txBody>
          <a:bodyPr wrap="square" rtlCol="0">
            <a:spAutoFit/>
          </a:bodyPr>
          <a:lstStyle/>
          <a:p>
            <a:r>
              <a:rPr lang="zh-CN" altLang="en-US" sz="4000" b="1" kern="0" dirty="0">
                <a:solidFill>
                  <a:srgbClr val="466E8C"/>
                </a:solidFill>
                <a:latin typeface="楷体_GB2312" panose="02010609030101010101" pitchFamily="49" charset="-122"/>
                <a:ea typeface="楷体_GB2312" panose="02010609030101010101" pitchFamily="49" charset="-122"/>
                <a:cs typeface="+mj-cs"/>
              </a:rPr>
              <a:t>4.3 人工智能的应用与影响</a:t>
            </a:r>
            <a:endParaRPr lang="zh-CN" altLang="en-US" sz="4000" b="1" kern="0" dirty="0">
              <a:solidFill>
                <a:srgbClr val="466E8C"/>
              </a:solidFill>
              <a:latin typeface="楷体_GB2312" panose="02010609030101010101" pitchFamily="49" charset="-122"/>
              <a:ea typeface="楷体_GB2312" panose="02010609030101010101" pitchFamily="49" charset="-122"/>
              <a:cs typeface="+mj-cs"/>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f3ae377f-a9ae-4b12-85ec-a3f8f675dc60}"/>
</p:tagLst>
</file>

<file path=ppt/tags/tag2.xml><?xml version="1.0" encoding="utf-8"?>
<p:tagLst xmlns:p="http://schemas.openxmlformats.org/presentationml/2006/main">
  <p:tag name="KSO_WM_DOC_GUID" val="{3ad4e25c-9d03-467f-9d80-52e4b3dbebcb}"/>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1761</Words>
  <Application>WPS 演示</Application>
  <PresentationFormat>全屏显示(4:3)</PresentationFormat>
  <Paragraphs>278</Paragraphs>
  <Slides>16</Slides>
  <Notes>1</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9" baseType="lpstr">
      <vt:lpstr>Arial</vt:lpstr>
      <vt:lpstr>宋体</vt:lpstr>
      <vt:lpstr>Wingdings</vt:lpstr>
      <vt:lpstr>楷体_GB2312</vt:lpstr>
      <vt:lpstr>微软雅黑</vt:lpstr>
      <vt:lpstr>楷体</vt:lpstr>
      <vt:lpstr>仿宋</vt:lpstr>
      <vt:lpstr>Calibri</vt:lpstr>
      <vt:lpstr>Times New Roman</vt:lpstr>
      <vt:lpstr>Arial Unicode MS</vt:lpstr>
      <vt:lpstr>Calibri Light</vt:lpstr>
      <vt:lpstr>Office 主题</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hammer Hsu</dc:creator>
  <cp:lastModifiedBy>朱敬文</cp:lastModifiedBy>
  <cp:revision>146</cp:revision>
  <dcterms:created xsi:type="dcterms:W3CDTF">2019-04-15T01:46:00Z</dcterms:created>
  <dcterms:modified xsi:type="dcterms:W3CDTF">2020-07-10T10:45:29Z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